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Lst>
  <p:sldSz cx="9144000" cy="6858000" type="screen4x3"/>
  <p:notesSz cx="6735763" cy="9866313"/>
  <p:embeddedFontLst>
    <p:embeddedFont>
      <p:font typeface="맑은 고딕" panose="020B0503020000020004" pitchFamily="50" charset="-127"/>
      <p:regular r:id="rId35"/>
      <p:bold r:id="rId36"/>
    </p:embeddedFont>
    <p:embeddedFont>
      <p:font typeface="Calibri" panose="020F0502020204030204" pitchFamily="34" charset="0"/>
      <p:regular r:id="rId37"/>
      <p:bold r:id="rId38"/>
      <p:italic r:id="rId39"/>
      <p:boldItalic r:id="rId40"/>
    </p:embeddedFont>
    <p:embeddedFont>
      <p:font typeface="맑은 고딕" panose="020B0503020000020004" pitchFamily="50" charset="-127"/>
      <p:regular r:id="rId35"/>
      <p:bold r:id="rId36"/>
    </p:embeddedFont>
    <p:embeddedFont>
      <p:font typeface="Nanum Gothic" panose="020B0600000101010101" charset="-127"/>
      <p:regular r:id="rId41"/>
      <p:bold r:id="rId42"/>
    </p:embeddedFont>
    <p:embeddedFont>
      <p:font typeface="Comfortaa" panose="020B0604020202020204" charset="0"/>
      <p:regular r:id="rId43"/>
      <p:bold r:id="rId44"/>
    </p:embeddedFont>
    <p:embeddedFont>
      <p:font typeface="Consolas" panose="020B0609020204030204" pitchFamily="49" charset="0"/>
      <p:regular r:id="rId45"/>
      <p:bold r:id="rId46"/>
      <p:italic r:id="rId47"/>
      <p:boldItalic r:id="rId48"/>
    </p:embeddedFont>
    <p:embeddedFont>
      <p:font typeface="Roboto" panose="020B060402020202020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182">
          <p15:clr>
            <a:srgbClr val="A4A3A4"/>
          </p15:clr>
        </p15:guide>
        <p15:guide id="4" orient="horz" pos="3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102" y="318"/>
      </p:cViewPr>
      <p:guideLst>
        <p:guide orient="horz" pos="2160"/>
        <p:guide pos="2880"/>
        <p:guide pos="182"/>
        <p:guide orient="horz" pos="3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0.fntdata"/><Relationship Id="rId52"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font" Target="fonts/font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19413" cy="4953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3814763" y="0"/>
            <a:ext cx="2919412" cy="4953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3100" y="4748213"/>
            <a:ext cx="5389563" cy="3884612"/>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9371013"/>
            <a:ext cx="2919413" cy="4953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3814763" y="9371013"/>
            <a:ext cx="2919412" cy="4953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ko-KR"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extLst>
      <p:ext uri="{BB962C8B-B14F-4D97-AF65-F5344CB8AC3E}">
        <p14:creationId xmlns:p14="http://schemas.microsoft.com/office/powerpoint/2010/main" val="31604913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tykimos.github.io/2019/01/22/colab_getting_started/"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s://dare.wisc.edu/surveys/survey-results/1965-1970/farm-animals/k36a/"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tensorflow.blog/%EC%9C%88%EB%8F%84%EC%9A%B0%EC%A6%88%EC%97%90-%EC%95%84%EB%82%98%EC%BD%98%EB%8B%A4-%ED%85%90%EC%84%9C%ED%94%8C%EB%A1%9C%EC%9A%B0-%EC%84%A4%EC%B9%98%ED%95%98%EA%B8%B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notes"/>
          <p:cNvSpPr txBox="1">
            <a:spLocks noGrp="1"/>
          </p:cNvSpPr>
          <p:nvPr>
            <p:ph type="body" idx="1"/>
          </p:nvPr>
        </p:nvSpPr>
        <p:spPr>
          <a:xfrm>
            <a:off x="673100" y="4748213"/>
            <a:ext cx="5389563" cy="38846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02595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5b9a3ffa2f_0_157: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70" name="Google Shape;270;g5b9a3ffa2f_0_157: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2866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b9a3ffa2f_0_168: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파이썬 2.7과 3.7 버전의 Windows용 설치 파일이 있습니다. Windows용 텐서플로 바이너리 패키지는 현재 파이썬 3.5, 3.6, 3.7버전을 지원하므로 아나콘다의 파이썬 3.7 버전을 설치해야 합니다. 텐서플로의 바이너리는 64비트용이므로 만약 사용하는 컴퓨터가 32비트라면 텐서플로 소스를 직접 컴파일하여 설치해야 합니다. 텐서플로는 공식적으로 Windows에서 직접 소스를 컴파일하는 것을 지원하지 않습니다. 사용하는 Windows 컴퓨터가 32비트인지 64비트인지 확인하려면 여기를 참고하세요.</a:t>
            </a:r>
            <a:endParaRPr sz="1000">
              <a:latin typeface="Arial"/>
              <a:ea typeface="Arial"/>
              <a:cs typeface="Arial"/>
              <a:sym typeface="Arial"/>
            </a:endParaRPr>
          </a:p>
        </p:txBody>
      </p:sp>
      <p:sp>
        <p:nvSpPr>
          <p:cNvPr id="280" name="Google Shape;280;g5b9a3ffa2f_0_168: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6179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b9a3ffa2f_0_179: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90" name="Google Shape;290;g5b9a3ffa2f_0_179: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746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5b9a3ffa2f_0_189: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00" name="Google Shape;300;g5b9a3ffa2f_0_189: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9714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b9a3ffa2f_0_20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10" name="Google Shape;310;g5b9a3ffa2f_0_20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0675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b9a3ffa2f_0_211: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19" name="Google Shape;319;g5b9a3ffa2f_0_211: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69490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5b9a3ffa2f_0_22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29" name="Google Shape;329;g5b9a3ffa2f_0_22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484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5b9a3ffa2f_0_231: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38" name="Google Shape;338;g5b9a3ffa2f_0_231: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13677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b9a3ffa2f_0_24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48" name="Google Shape;348;g5b9a3ffa2f_0_24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5916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b9a3ffa2f_0_25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58" name="Google Shape;358;g5b9a3ffa2f_0_25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0222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b919de422_0_105: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5b919de422_0_105: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0121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5b9a3ffa2f_0_26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67" name="Google Shape;367;g5b9a3ffa2f_0_26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59492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5b9a3ffa2f_0_269: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77" name="Google Shape;377;g5b9a3ffa2f_0_269: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49081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b9a3ffa2f_0_281: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87" name="Google Shape;387;g5b9a3ffa2f_0_281: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52643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b9a3ffa2f_0_292: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397" name="Google Shape;397;g5b9a3ffa2f_0_292: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88678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5b9a3ffa2f_0_311: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6" name="Google Shape;406;g5b9a3ffa2f_0_311: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33853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b9a3ffa2f_0_318: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source: </a:t>
            </a:r>
            <a:r>
              <a:rPr lang="ko-KR" sz="1000" u="sng">
                <a:solidFill>
                  <a:schemeClr val="hlink"/>
                </a:solidFill>
                <a:latin typeface="Arial"/>
                <a:ea typeface="Arial"/>
                <a:cs typeface="Arial"/>
                <a:sym typeface="Arial"/>
                <a:hlinkClick r:id="rId3"/>
              </a:rPr>
              <a:t>https://tykimos.github.io/2019/01/22/colab_getting_started/</a:t>
            </a:r>
            <a:endParaRPr sz="1000">
              <a:latin typeface="Arial"/>
              <a:ea typeface="Arial"/>
              <a:cs typeface="Arial"/>
              <a:sym typeface="Arial"/>
            </a:endParaRPr>
          </a:p>
        </p:txBody>
      </p:sp>
      <p:sp>
        <p:nvSpPr>
          <p:cNvPr id="413" name="Google Shape;413;g5b9a3ffa2f_0_318: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65495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b9a3ffa2f_0_332: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source: </a:t>
            </a:r>
            <a:r>
              <a:rPr lang="ko-KR" sz="1000" u="sng">
                <a:solidFill>
                  <a:schemeClr val="hlink"/>
                </a:solidFill>
                <a:latin typeface="Arial"/>
                <a:ea typeface="Arial"/>
                <a:cs typeface="Arial"/>
                <a:sym typeface="Arial"/>
                <a:hlinkClick r:id="rId3"/>
              </a:rPr>
              <a:t>https://colab.research.google.com/</a:t>
            </a:r>
            <a:endParaRPr sz="1000">
              <a:latin typeface="Arial"/>
              <a:ea typeface="Arial"/>
              <a:cs typeface="Arial"/>
              <a:sym typeface="Arial"/>
            </a:endParaRPr>
          </a:p>
        </p:txBody>
      </p:sp>
      <p:sp>
        <p:nvSpPr>
          <p:cNvPr id="423" name="Google Shape;423;g5b9a3ffa2f_0_332: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96307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5b9a3ffa2f_0_343: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source: </a:t>
            </a:r>
            <a:r>
              <a:rPr lang="ko-KR" sz="1000" u="sng">
                <a:solidFill>
                  <a:schemeClr val="hlink"/>
                </a:solidFill>
                <a:latin typeface="Arial"/>
                <a:ea typeface="Arial"/>
                <a:cs typeface="Arial"/>
                <a:sym typeface="Arial"/>
                <a:hlinkClick r:id="rId3"/>
              </a:rPr>
              <a:t>https://colab.research.google.com/</a:t>
            </a:r>
            <a:endParaRPr sz="1000">
              <a:latin typeface="Arial"/>
              <a:ea typeface="Arial"/>
              <a:cs typeface="Arial"/>
              <a:sym typeface="Arial"/>
            </a:endParaRPr>
          </a:p>
          <a:p>
            <a:pPr marL="0" lvl="0" indent="0" algn="l" rtl="0">
              <a:spcBef>
                <a:spcPts val="0"/>
              </a:spcBef>
              <a:spcAft>
                <a:spcPts val="0"/>
              </a:spcAft>
              <a:buNone/>
            </a:pPr>
            <a:r>
              <a:rPr lang="ko-KR" sz="1000">
                <a:latin typeface="Arial"/>
                <a:ea typeface="Arial"/>
                <a:cs typeface="Arial"/>
                <a:sym typeface="Arial"/>
              </a:rPr>
              <a:t>Git - </a:t>
            </a:r>
            <a:r>
              <a:rPr lang="ko-KR" sz="1100" u="sng">
                <a:solidFill>
                  <a:schemeClr val="hlink"/>
                </a:solidFill>
                <a:latin typeface="Arial"/>
                <a:ea typeface="Arial"/>
                <a:cs typeface="Arial"/>
                <a:sym typeface="Arial"/>
                <a:hlinkClick r:id="rId4"/>
              </a:rPr>
              <a:t>https://dare.wisc.edu/surveys/survey-results/1965-1970/farm-animals/k36a/</a:t>
            </a:r>
            <a:endParaRPr sz="1000">
              <a:latin typeface="Arial"/>
              <a:ea typeface="Arial"/>
              <a:cs typeface="Arial"/>
              <a:sym typeface="Arial"/>
            </a:endParaRPr>
          </a:p>
        </p:txBody>
      </p:sp>
      <p:sp>
        <p:nvSpPr>
          <p:cNvPr id="433" name="Google Shape;433;g5b9a3ffa2f_0_343: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83333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5b9a3ffa2f_0_356: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source: </a:t>
            </a:r>
            <a:r>
              <a:rPr lang="ko-KR" sz="1000" u="sng">
                <a:solidFill>
                  <a:schemeClr val="hlink"/>
                </a:solidFill>
                <a:latin typeface="Arial"/>
                <a:ea typeface="Arial"/>
                <a:cs typeface="Arial"/>
                <a:sym typeface="Arial"/>
                <a:hlinkClick r:id="rId3"/>
              </a:rPr>
              <a:t>https://colab.research.google.com/</a:t>
            </a:r>
            <a:endParaRPr sz="1000">
              <a:latin typeface="Arial"/>
              <a:ea typeface="Arial"/>
              <a:cs typeface="Arial"/>
              <a:sym typeface="Arial"/>
            </a:endParaRPr>
          </a:p>
        </p:txBody>
      </p:sp>
      <p:sp>
        <p:nvSpPr>
          <p:cNvPr id="443" name="Google Shape;443;g5b9a3ffa2f_0_356: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56129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b9a3ffa2f_0_366: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a:latin typeface="Arial"/>
                <a:ea typeface="Arial"/>
                <a:cs typeface="Arial"/>
                <a:sym typeface="Arial"/>
              </a:rPr>
              <a:t>source: </a:t>
            </a:r>
            <a:r>
              <a:rPr lang="ko-KR" sz="1000" u="sng">
                <a:solidFill>
                  <a:schemeClr val="hlink"/>
                </a:solidFill>
                <a:latin typeface="Arial"/>
                <a:ea typeface="Arial"/>
                <a:cs typeface="Arial"/>
                <a:sym typeface="Arial"/>
                <a:hlinkClick r:id="rId3"/>
              </a:rPr>
              <a:t>https://colab.research.google.com/</a:t>
            </a:r>
            <a:endParaRPr sz="1000">
              <a:latin typeface="Arial"/>
              <a:ea typeface="Arial"/>
              <a:cs typeface="Arial"/>
              <a:sym typeface="Arial"/>
            </a:endParaRPr>
          </a:p>
        </p:txBody>
      </p:sp>
      <p:sp>
        <p:nvSpPr>
          <p:cNvPr id="453" name="Google Shape;453;g5b9a3ffa2f_0_366: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49167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95e44b6ff_1_21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g595e44b6ff_1_21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34470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5b9a3ffa2f_0_42: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solidFill>
                <a:srgbClr val="5E6066"/>
              </a:solidFill>
              <a:latin typeface="Arial"/>
              <a:ea typeface="Arial"/>
              <a:cs typeface="Arial"/>
              <a:sym typeface="Arial"/>
            </a:endParaRPr>
          </a:p>
        </p:txBody>
      </p:sp>
      <p:sp>
        <p:nvSpPr>
          <p:cNvPr id="463" name="Google Shape;463;g5b9a3ffa2f_0_42: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15131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5d50322f9c_0_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solidFill>
                <a:srgbClr val="5E6066"/>
              </a:solidFill>
              <a:latin typeface="Arial"/>
              <a:ea typeface="Arial"/>
              <a:cs typeface="Arial"/>
              <a:sym typeface="Arial"/>
            </a:endParaRPr>
          </a:p>
        </p:txBody>
      </p:sp>
      <p:sp>
        <p:nvSpPr>
          <p:cNvPr id="472" name="Google Shape;472;g5d50322f9c_0_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82857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2de959e_0_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12" name="Google Shape;212;g5c92de959e_0_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368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5c92de959e_0_24: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22" name="Google Shape;222;g5c92de959e_0_24: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984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5c92de959e_0_34: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32" name="Google Shape;232;g5c92de959e_0_34: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4854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5b919de422_1_4: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42" name="Google Shape;242;g5b919de422_1_4: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8451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b9a3ffa2f_0_149: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252" name="Google Shape;252;g5b9a3ffa2f_0_149: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8789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c7d4f8386_0_0:notes"/>
          <p:cNvSpPr txBox="1">
            <a:spLocks noGrp="1"/>
          </p:cNvSpPr>
          <p:nvPr>
            <p:ph type="body" idx="1"/>
          </p:nvPr>
        </p:nvSpPr>
        <p:spPr>
          <a:xfrm>
            <a:off x="673100" y="4748213"/>
            <a:ext cx="5389500" cy="3884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ko-KR" sz="1000" u="sng">
                <a:solidFill>
                  <a:schemeClr val="hlink"/>
                </a:solidFill>
                <a:latin typeface="Arial"/>
                <a:ea typeface="Arial"/>
                <a:cs typeface="Arial"/>
                <a:sym typeface="Arial"/>
                <a:hlinkClick r:id="rId3"/>
              </a:rPr>
              <a:t>https://tensorflow.blog/%EC%9C%88%EB%8F%84%EC%9A%B0%EC%A6%88%EC%97%90-%EC%95%84%EB%82%98%EC%BD%98%EB%8B%A4-%ED%85%90%EC%84%9C%ED%94%8C%EB%A1%9C%EC%9A%B0-%EC%84%A4%EC%B9%98%ED%95%98%EA%B8%B0/</a:t>
            </a:r>
            <a:endParaRPr sz="1000">
              <a:latin typeface="Arial"/>
              <a:ea typeface="Arial"/>
              <a:cs typeface="Arial"/>
              <a:sym typeface="Arial"/>
            </a:endParaRPr>
          </a:p>
          <a:p>
            <a:pPr marL="0" lvl="0" indent="0" algn="l" rtl="0">
              <a:spcBef>
                <a:spcPts val="0"/>
              </a:spcBef>
              <a:spcAft>
                <a:spcPts val="0"/>
              </a:spcAft>
              <a:buNone/>
            </a:pPr>
            <a:endParaRPr sz="1000">
              <a:latin typeface="Arial"/>
              <a:ea typeface="Arial"/>
              <a:cs typeface="Arial"/>
              <a:sym typeface="Arial"/>
            </a:endParaRPr>
          </a:p>
          <a:p>
            <a:pPr marL="0" lvl="0" indent="0" algn="l" rtl="0">
              <a:spcBef>
                <a:spcPts val="0"/>
              </a:spcBef>
              <a:spcAft>
                <a:spcPts val="0"/>
              </a:spcAft>
              <a:buNone/>
            </a:pPr>
            <a:r>
              <a:rPr lang="ko-KR" sz="1000">
                <a:latin typeface="Arial"/>
                <a:ea typeface="Arial"/>
                <a:cs typeface="Arial"/>
                <a:sym typeface="Arial"/>
              </a:rPr>
              <a:t>텐서플로(TensorFlow)를 사용하려면 파이썬(Python) 개발 환경이 필요합니다. 파이썬 공식 사이트에서 인스톨파일을 다운받아 설치할 수 있지만 과학 계산을 위한 여러 파이썬 패키지를 따로 설치해야 합니다. 대표적으로는 SciPy, NumPy, scikit-learn 등이 있습니다. 이따금 이런 패키지들을 설치할 때 곤란한 경우가 생길 수 있습니다. 그래서 운영체제 환경에 맞게 패키지들을 미리 준비해 놓은 배포판을 많은 사람들이 선호합니다. 특별히 여러 버전의 파이썬에서 실험을 해야한다거나 Windows 환경이라면 더욱 그렇습니다. 텐서플로 뿐만 아니라 머신러닝과 딥러닝을 위한 언어로서 파이썬을 선택했다면 필요한 여러가지 도구를 손쉽게 한 번에 설치해 줄 것입니다.</a:t>
            </a:r>
            <a:endParaRPr sz="1000">
              <a:latin typeface="Arial"/>
              <a:ea typeface="Arial"/>
              <a:cs typeface="Arial"/>
              <a:sym typeface="Arial"/>
            </a:endParaRPr>
          </a:p>
          <a:p>
            <a:pPr marL="0" lvl="0" indent="0" algn="l" rtl="0">
              <a:spcBef>
                <a:spcPts val="0"/>
              </a:spcBef>
              <a:spcAft>
                <a:spcPts val="0"/>
              </a:spcAft>
              <a:buNone/>
            </a:pPr>
            <a:endParaRPr sz="1000">
              <a:latin typeface="Arial"/>
              <a:ea typeface="Arial"/>
              <a:cs typeface="Arial"/>
              <a:sym typeface="Arial"/>
            </a:endParaRPr>
          </a:p>
          <a:p>
            <a:pPr marL="0" lvl="0" indent="0" algn="l" rtl="0">
              <a:spcBef>
                <a:spcPts val="0"/>
              </a:spcBef>
              <a:spcAft>
                <a:spcPts val="0"/>
              </a:spcAft>
              <a:buNone/>
            </a:pPr>
            <a:r>
              <a:rPr lang="ko-KR" sz="1000">
                <a:latin typeface="Arial"/>
                <a:ea typeface="Arial"/>
                <a:cs typeface="Arial"/>
                <a:sym typeface="Arial"/>
              </a:rPr>
              <a:t>과학 계산용이거나 범용적으로 가장 인기있는 파이썬 배포판은 아나콘다(Anaconda)입니다. 캐노피(Canopy)나 액티브파이썬(ActivePython) 등도 있지만 아나콘다가 안정적이고 피드백이 빠른 편입니다. 이 글에서는 Windows에 아나콘다와 텐서플로를 설치하고 IPython 쉘과 주피터 노트북(Jupyter Notebook)을 실행하는 과정을 설명하겠습니다.</a:t>
            </a:r>
            <a:endParaRPr sz="1000">
              <a:latin typeface="Arial"/>
              <a:ea typeface="Arial"/>
              <a:cs typeface="Arial"/>
              <a:sym typeface="Arial"/>
            </a:endParaRPr>
          </a:p>
          <a:p>
            <a:pPr marL="0" lvl="0" indent="0" algn="l" rtl="0">
              <a:spcBef>
                <a:spcPts val="0"/>
              </a:spcBef>
              <a:spcAft>
                <a:spcPts val="0"/>
              </a:spcAft>
              <a:buNone/>
            </a:pPr>
            <a:endParaRPr sz="1000">
              <a:latin typeface="Arial"/>
              <a:ea typeface="Arial"/>
              <a:cs typeface="Arial"/>
              <a:sym typeface="Arial"/>
            </a:endParaRPr>
          </a:p>
        </p:txBody>
      </p:sp>
      <p:sp>
        <p:nvSpPr>
          <p:cNvPr id="261" name="Google Shape;261;g5c7d4f8386_0_0:notes"/>
          <p:cNvSpPr>
            <a:spLocks noGrp="1" noRot="1" noChangeAspect="1"/>
          </p:cNvSpPr>
          <p:nvPr>
            <p:ph type="sldImg" idx="2"/>
          </p:nvPr>
        </p:nvSpPr>
        <p:spPr>
          <a:xfrm>
            <a:off x="1147763" y="1233488"/>
            <a:ext cx="4440237" cy="33289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4653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
          <p:cNvSpPr txBox="1">
            <a:spLocks noGrp="1"/>
          </p:cNvSpPr>
          <p:nvPr>
            <p:ph type="sldNum" idx="12"/>
          </p:nvPr>
        </p:nvSpPr>
        <p:spPr>
          <a:xfrm>
            <a:off x="7471317" y="6423258"/>
            <a:ext cx="150495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rgbClr val="A5A5A5"/>
                </a:solidFill>
                <a:latin typeface="Arial"/>
                <a:ea typeface="Arial"/>
                <a:cs typeface="Arial"/>
                <a:sym typeface="Arial"/>
              </a:defRPr>
            </a:lvl1pPr>
            <a:lvl2pPr marL="0" lvl="1" indent="0" algn="r">
              <a:spcBef>
                <a:spcPts val="0"/>
              </a:spcBef>
              <a:buNone/>
              <a:defRPr sz="1200" b="0" i="0" u="none" strike="noStrike" cap="none">
                <a:solidFill>
                  <a:srgbClr val="A5A5A5"/>
                </a:solidFill>
                <a:latin typeface="Arial"/>
                <a:ea typeface="Arial"/>
                <a:cs typeface="Arial"/>
                <a:sym typeface="Arial"/>
              </a:defRPr>
            </a:lvl2pPr>
            <a:lvl3pPr marL="0" lvl="2" indent="0" algn="r">
              <a:spcBef>
                <a:spcPts val="0"/>
              </a:spcBef>
              <a:buNone/>
              <a:defRPr sz="1200" b="0" i="0" u="none" strike="noStrike" cap="none">
                <a:solidFill>
                  <a:srgbClr val="A5A5A5"/>
                </a:solidFill>
                <a:latin typeface="Arial"/>
                <a:ea typeface="Arial"/>
                <a:cs typeface="Arial"/>
                <a:sym typeface="Arial"/>
              </a:defRPr>
            </a:lvl3pPr>
            <a:lvl4pPr marL="0" lvl="3" indent="0" algn="r">
              <a:spcBef>
                <a:spcPts val="0"/>
              </a:spcBef>
              <a:buNone/>
              <a:defRPr sz="1200" b="0" i="0" u="none" strike="noStrike" cap="none">
                <a:solidFill>
                  <a:srgbClr val="A5A5A5"/>
                </a:solidFill>
                <a:latin typeface="Arial"/>
                <a:ea typeface="Arial"/>
                <a:cs typeface="Arial"/>
                <a:sym typeface="Arial"/>
              </a:defRPr>
            </a:lvl4pPr>
            <a:lvl5pPr marL="0" lvl="4" indent="0" algn="r">
              <a:spcBef>
                <a:spcPts val="0"/>
              </a:spcBef>
              <a:buNone/>
              <a:defRPr sz="1200" b="0" i="0" u="none" strike="noStrike" cap="none">
                <a:solidFill>
                  <a:srgbClr val="A5A5A5"/>
                </a:solidFill>
                <a:latin typeface="Arial"/>
                <a:ea typeface="Arial"/>
                <a:cs typeface="Arial"/>
                <a:sym typeface="Arial"/>
              </a:defRPr>
            </a:lvl5pPr>
            <a:lvl6pPr marL="0" lvl="5" indent="0" algn="r">
              <a:spcBef>
                <a:spcPts val="0"/>
              </a:spcBef>
              <a:buNone/>
              <a:defRPr sz="1200" b="0" i="0" u="none" strike="noStrike" cap="none">
                <a:solidFill>
                  <a:srgbClr val="A5A5A5"/>
                </a:solidFill>
                <a:latin typeface="Arial"/>
                <a:ea typeface="Arial"/>
                <a:cs typeface="Arial"/>
                <a:sym typeface="Arial"/>
              </a:defRPr>
            </a:lvl6pPr>
            <a:lvl7pPr marL="0" lvl="6" indent="0" algn="r">
              <a:spcBef>
                <a:spcPts val="0"/>
              </a:spcBef>
              <a:buNone/>
              <a:defRPr sz="1200" b="0" i="0" u="none" strike="noStrike" cap="none">
                <a:solidFill>
                  <a:srgbClr val="A5A5A5"/>
                </a:solidFill>
                <a:latin typeface="Arial"/>
                <a:ea typeface="Arial"/>
                <a:cs typeface="Arial"/>
                <a:sym typeface="Arial"/>
              </a:defRPr>
            </a:lvl7pPr>
            <a:lvl8pPr marL="0" lvl="7" indent="0" algn="r">
              <a:spcBef>
                <a:spcPts val="0"/>
              </a:spcBef>
              <a:buNone/>
              <a:defRPr sz="1200" b="0" i="0" u="none" strike="noStrike" cap="none">
                <a:solidFill>
                  <a:srgbClr val="A5A5A5"/>
                </a:solidFill>
                <a:latin typeface="Arial"/>
                <a:ea typeface="Arial"/>
                <a:cs typeface="Arial"/>
                <a:sym typeface="Arial"/>
              </a:defRPr>
            </a:lvl8pPr>
            <a:lvl9pPr marL="0" lvl="8" indent="0" algn="r">
              <a:spcBef>
                <a:spcPts val="0"/>
              </a:spcBef>
              <a:buNone/>
              <a:defRPr sz="1200" b="0" i="0" u="none" strike="noStrike" cap="none">
                <a:solidFill>
                  <a:srgbClr val="A5A5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82"/>
        <p:cNvGrpSpPr/>
        <p:nvPr/>
      </p:nvGrpSpPr>
      <p:grpSpPr>
        <a:xfrm>
          <a:off x="0" y="0"/>
          <a:ext cx="0" cy="0"/>
          <a:chOff x="0" y="0"/>
          <a:chExt cx="0" cy="0"/>
        </a:xfrm>
      </p:grpSpPr>
      <p:sp>
        <p:nvSpPr>
          <p:cNvPr id="83" name="Google Shape;83;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88" name="Google Shape;88;p11"/>
          <p:cNvPicPr preferRelativeResize="0"/>
          <p:nvPr/>
        </p:nvPicPr>
        <p:blipFill rotWithShape="1">
          <a:blip r:embed="rId2">
            <a:alphaModFix/>
          </a:blip>
          <a:srcRect/>
          <a:stretch/>
        </p:blipFill>
        <p:spPr>
          <a:xfrm>
            <a:off x="-30929" y="-27000"/>
            <a:ext cx="9205859" cy="69120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89"/>
        <p:cNvGrpSpPr/>
        <p:nvPr/>
      </p:nvGrpSpPr>
      <p:grpSpPr>
        <a:xfrm>
          <a:off x="0" y="0"/>
          <a:ext cx="0" cy="0"/>
          <a:chOff x="0" y="0"/>
          <a:chExt cx="0" cy="0"/>
        </a:xfrm>
      </p:grpSpPr>
      <p:sp>
        <p:nvSpPr>
          <p:cNvPr id="90" name="Google Shape;90;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2" name="Google Shape;92;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95" name="Google Shape;95;p12"/>
          <p:cNvPicPr preferRelativeResize="0"/>
          <p:nvPr/>
        </p:nvPicPr>
        <p:blipFill rotWithShape="1">
          <a:blip r:embed="rId2">
            <a:alphaModFix/>
          </a:blip>
          <a:srcRect/>
          <a:stretch/>
        </p:blipFill>
        <p:spPr>
          <a:xfrm>
            <a:off x="-30929" y="-27000"/>
            <a:ext cx="9205859" cy="69120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102"/>
        <p:cNvGrpSpPr/>
        <p:nvPr/>
      </p:nvGrpSpPr>
      <p:grpSpPr>
        <a:xfrm>
          <a:off x="0" y="0"/>
          <a:ext cx="0" cy="0"/>
          <a:chOff x="0" y="0"/>
          <a:chExt cx="0" cy="0"/>
        </a:xfrm>
      </p:grpSpPr>
      <p:sp>
        <p:nvSpPr>
          <p:cNvPr id="103" name="Google Shape;103;p14"/>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4" name="Google Shape;104;p14"/>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05" name="Google Shape;105;p14"/>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sz="1200" b="0" i="0" u="none" strike="noStrike" cap="none">
                <a:solidFill>
                  <a:srgbClr val="A5A5A5"/>
                </a:solidFill>
                <a:latin typeface="Arial"/>
                <a:ea typeface="Arial"/>
                <a:cs typeface="Arial"/>
                <a:sym typeface="Arial"/>
              </a:defRPr>
            </a:lvl1pPr>
            <a:lvl2pPr marL="0" lvl="1" indent="0" algn="r" rtl="0">
              <a:spcBef>
                <a:spcPts val="0"/>
              </a:spcBef>
              <a:buNone/>
              <a:defRPr sz="1200" b="0" i="0" u="none" strike="noStrike" cap="none">
                <a:solidFill>
                  <a:srgbClr val="A5A5A5"/>
                </a:solidFill>
                <a:latin typeface="Arial"/>
                <a:ea typeface="Arial"/>
                <a:cs typeface="Arial"/>
                <a:sym typeface="Arial"/>
              </a:defRPr>
            </a:lvl2pPr>
            <a:lvl3pPr marL="0" lvl="2" indent="0" algn="r" rtl="0">
              <a:spcBef>
                <a:spcPts val="0"/>
              </a:spcBef>
              <a:buNone/>
              <a:defRPr sz="1200" b="0" i="0" u="none" strike="noStrike" cap="none">
                <a:solidFill>
                  <a:srgbClr val="A5A5A5"/>
                </a:solidFill>
                <a:latin typeface="Arial"/>
                <a:ea typeface="Arial"/>
                <a:cs typeface="Arial"/>
                <a:sym typeface="Arial"/>
              </a:defRPr>
            </a:lvl3pPr>
            <a:lvl4pPr marL="0" lvl="3" indent="0" algn="r" rtl="0">
              <a:spcBef>
                <a:spcPts val="0"/>
              </a:spcBef>
              <a:buNone/>
              <a:defRPr sz="1200" b="0" i="0" u="none" strike="noStrike" cap="none">
                <a:solidFill>
                  <a:srgbClr val="A5A5A5"/>
                </a:solidFill>
                <a:latin typeface="Arial"/>
                <a:ea typeface="Arial"/>
                <a:cs typeface="Arial"/>
                <a:sym typeface="Arial"/>
              </a:defRPr>
            </a:lvl4pPr>
            <a:lvl5pPr marL="0" lvl="4" indent="0" algn="r" rtl="0">
              <a:spcBef>
                <a:spcPts val="0"/>
              </a:spcBef>
              <a:buNone/>
              <a:defRPr sz="1200" b="0" i="0" u="none" strike="noStrike" cap="none">
                <a:solidFill>
                  <a:srgbClr val="A5A5A5"/>
                </a:solidFill>
                <a:latin typeface="Arial"/>
                <a:ea typeface="Arial"/>
                <a:cs typeface="Arial"/>
                <a:sym typeface="Arial"/>
              </a:defRPr>
            </a:lvl5pPr>
            <a:lvl6pPr marL="0" lvl="5" indent="0" algn="r" rtl="0">
              <a:spcBef>
                <a:spcPts val="0"/>
              </a:spcBef>
              <a:buNone/>
              <a:defRPr sz="1200" b="0" i="0" u="none" strike="noStrike" cap="none">
                <a:solidFill>
                  <a:srgbClr val="A5A5A5"/>
                </a:solidFill>
                <a:latin typeface="Arial"/>
                <a:ea typeface="Arial"/>
                <a:cs typeface="Arial"/>
                <a:sym typeface="Arial"/>
              </a:defRPr>
            </a:lvl6pPr>
            <a:lvl7pPr marL="0" lvl="6" indent="0" algn="r" rtl="0">
              <a:spcBef>
                <a:spcPts val="0"/>
              </a:spcBef>
              <a:buNone/>
              <a:defRPr sz="1200" b="0" i="0" u="none" strike="noStrike" cap="none">
                <a:solidFill>
                  <a:srgbClr val="A5A5A5"/>
                </a:solidFill>
                <a:latin typeface="Arial"/>
                <a:ea typeface="Arial"/>
                <a:cs typeface="Arial"/>
                <a:sym typeface="Arial"/>
              </a:defRPr>
            </a:lvl7pPr>
            <a:lvl8pPr marL="0" lvl="7" indent="0" algn="r" rtl="0">
              <a:spcBef>
                <a:spcPts val="0"/>
              </a:spcBef>
              <a:buNone/>
              <a:defRPr sz="1200" b="0" i="0" u="none" strike="noStrike" cap="none">
                <a:solidFill>
                  <a:srgbClr val="A5A5A5"/>
                </a:solidFill>
                <a:latin typeface="Arial"/>
                <a:ea typeface="Arial"/>
                <a:cs typeface="Arial"/>
                <a:sym typeface="Arial"/>
              </a:defRPr>
            </a:lvl8pPr>
            <a:lvl9pPr marL="0" lvl="8" indent="0" algn="r" rtl="0">
              <a:spcBef>
                <a:spcPts val="0"/>
              </a:spcBef>
              <a:buNone/>
              <a:defRPr sz="1200" b="0" i="0" u="none" strike="noStrike" cap="none">
                <a:solidFill>
                  <a:srgbClr val="A5A5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8" name="Google Shape;108;p15"/>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109" name="Google Shape;109;p15"/>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0" name="Google Shape;110;p15"/>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1" name="Google Shape;111;p15"/>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112"/>
        <p:cNvGrpSpPr/>
        <p:nvPr/>
      </p:nvGrpSpPr>
      <p:grpSpPr>
        <a:xfrm>
          <a:off x="0" y="0"/>
          <a:ext cx="0" cy="0"/>
          <a:chOff x="0" y="0"/>
          <a:chExt cx="0" cy="0"/>
        </a:xfrm>
      </p:grpSpPr>
      <p:sp>
        <p:nvSpPr>
          <p:cNvPr id="113" name="Google Shape;113;p16"/>
          <p:cNvSpPr txBox="1">
            <a:spLocks noGrp="1"/>
          </p:cNvSpPr>
          <p:nvPr>
            <p:ph type="title"/>
          </p:nvPr>
        </p:nvSpPr>
        <p:spPr>
          <a:xfrm>
            <a:off x="623888" y="1709739"/>
            <a:ext cx="7886700" cy="2852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4" name="Google Shape;114;p16"/>
          <p:cNvSpPr txBox="1">
            <a:spLocks noGrp="1"/>
          </p:cNvSpPr>
          <p:nvPr>
            <p:ph type="body" idx="1"/>
          </p:nvPr>
        </p:nvSpPr>
        <p:spPr>
          <a:xfrm>
            <a:off x="623888" y="4589464"/>
            <a:ext cx="7886700" cy="15003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2400"/>
              <a:buNone/>
              <a:defRPr sz="2400">
                <a:solidFill>
                  <a:schemeClr val="dk1"/>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5" name="Google Shape;115;p16"/>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6" name="Google Shape;116;p16"/>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7" name="Google Shape;117;p16"/>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18" name="Google Shape;118;p16"/>
          <p:cNvPicPr preferRelativeResize="0"/>
          <p:nvPr/>
        </p:nvPicPr>
        <p:blipFill rotWithShape="1">
          <a:blip r:embed="rId2">
            <a:alphaModFix/>
          </a:blip>
          <a:srcRect/>
          <a:stretch/>
        </p:blipFill>
        <p:spPr>
          <a:xfrm>
            <a:off x="-30929" y="-27000"/>
            <a:ext cx="9205860" cy="6912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119"/>
        <p:cNvGrpSpPr/>
        <p:nvPr/>
      </p:nvGrpSpPr>
      <p:grpSpPr>
        <a:xfrm>
          <a:off x="0" y="0"/>
          <a:ext cx="0" cy="0"/>
          <a:chOff x="0" y="0"/>
          <a:chExt cx="0" cy="0"/>
        </a:xfrm>
      </p:grpSpPr>
      <p:sp>
        <p:nvSpPr>
          <p:cNvPr id="120" name="Google Shape;120;p17"/>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1" name="Google Shape;121;p17"/>
          <p:cNvSpPr txBox="1">
            <a:spLocks noGrp="1"/>
          </p:cNvSpPr>
          <p:nvPr>
            <p:ph type="body" idx="1"/>
          </p:nvPr>
        </p:nvSpPr>
        <p:spPr>
          <a:xfrm>
            <a:off x="628650" y="1825625"/>
            <a:ext cx="38862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22" name="Google Shape;122;p17"/>
          <p:cNvSpPr txBox="1">
            <a:spLocks noGrp="1"/>
          </p:cNvSpPr>
          <p:nvPr>
            <p:ph type="body" idx="2"/>
          </p:nvPr>
        </p:nvSpPr>
        <p:spPr>
          <a:xfrm>
            <a:off x="4629150" y="1825625"/>
            <a:ext cx="38862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23" name="Google Shape;123;p17"/>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4" name="Google Shape;124;p17"/>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5" name="Google Shape;125;p17"/>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26" name="Google Shape;126;p17"/>
          <p:cNvPicPr preferRelativeResize="0"/>
          <p:nvPr/>
        </p:nvPicPr>
        <p:blipFill rotWithShape="1">
          <a:blip r:embed="rId2">
            <a:alphaModFix/>
          </a:blip>
          <a:srcRect/>
          <a:stretch/>
        </p:blipFill>
        <p:spPr>
          <a:xfrm>
            <a:off x="-30929" y="-27000"/>
            <a:ext cx="9205860" cy="6912001"/>
          </a:xfrm>
          <a:prstGeom prst="rect">
            <a:avLst/>
          </a:prstGeom>
          <a:noFill/>
          <a:ln>
            <a:noFill/>
          </a:ln>
        </p:spPr>
      </p:pic>
      <p:pic>
        <p:nvPicPr>
          <p:cNvPr id="127" name="Google Shape;127;p17"/>
          <p:cNvPicPr preferRelativeResize="0"/>
          <p:nvPr/>
        </p:nvPicPr>
        <p:blipFill rotWithShape="1">
          <a:blip r:embed="rId3">
            <a:alphaModFix/>
          </a:blip>
          <a:srcRect/>
          <a:stretch/>
        </p:blipFill>
        <p:spPr>
          <a:xfrm>
            <a:off x="7813855" y="122952"/>
            <a:ext cx="1208010" cy="39761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629841"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0" name="Google Shape;130;p18"/>
          <p:cNvSpPr txBox="1">
            <a:spLocks noGrp="1"/>
          </p:cNvSpPr>
          <p:nvPr>
            <p:ph type="body" idx="1"/>
          </p:nvPr>
        </p:nvSpPr>
        <p:spPr>
          <a:xfrm>
            <a:off x="629842" y="1681163"/>
            <a:ext cx="38682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131" name="Google Shape;131;p18"/>
          <p:cNvSpPr txBox="1">
            <a:spLocks noGrp="1"/>
          </p:cNvSpPr>
          <p:nvPr>
            <p:ph type="body" idx="2"/>
          </p:nvPr>
        </p:nvSpPr>
        <p:spPr>
          <a:xfrm>
            <a:off x="629842" y="2505075"/>
            <a:ext cx="38682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32" name="Google Shape;132;p18"/>
          <p:cNvSpPr txBox="1">
            <a:spLocks noGrp="1"/>
          </p:cNvSpPr>
          <p:nvPr>
            <p:ph type="body" idx="3"/>
          </p:nvPr>
        </p:nvSpPr>
        <p:spPr>
          <a:xfrm>
            <a:off x="4629150" y="1681163"/>
            <a:ext cx="3887400" cy="8238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133" name="Google Shape;133;p18"/>
          <p:cNvSpPr txBox="1">
            <a:spLocks noGrp="1"/>
          </p:cNvSpPr>
          <p:nvPr>
            <p:ph type="body" idx="4"/>
          </p:nvPr>
        </p:nvSpPr>
        <p:spPr>
          <a:xfrm>
            <a:off x="4629150" y="2505075"/>
            <a:ext cx="3887400" cy="368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34" name="Google Shape;134;p18"/>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5" name="Google Shape;135;p18"/>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6" name="Google Shape;136;p18"/>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37" name="Google Shape;137;p18"/>
          <p:cNvPicPr preferRelativeResize="0"/>
          <p:nvPr/>
        </p:nvPicPr>
        <p:blipFill rotWithShape="1">
          <a:blip r:embed="rId2">
            <a:alphaModFix/>
          </a:blip>
          <a:srcRect/>
          <a:stretch/>
        </p:blipFill>
        <p:spPr>
          <a:xfrm>
            <a:off x="-30929" y="-27000"/>
            <a:ext cx="9205860" cy="6912001"/>
          </a:xfrm>
          <a:prstGeom prst="rect">
            <a:avLst/>
          </a:prstGeom>
          <a:noFill/>
          <a:ln>
            <a:noFill/>
          </a:ln>
        </p:spPr>
      </p:pic>
      <p:pic>
        <p:nvPicPr>
          <p:cNvPr id="138" name="Google Shape;138;p18"/>
          <p:cNvPicPr preferRelativeResize="0"/>
          <p:nvPr/>
        </p:nvPicPr>
        <p:blipFill rotWithShape="1">
          <a:blip r:embed="rId3">
            <a:alphaModFix/>
          </a:blip>
          <a:srcRect/>
          <a:stretch/>
        </p:blipFill>
        <p:spPr>
          <a:xfrm>
            <a:off x="7813855" y="122952"/>
            <a:ext cx="1208010" cy="397617"/>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139"/>
        <p:cNvGrpSpPr/>
        <p:nvPr/>
      </p:nvGrpSpPr>
      <p:grpSpPr>
        <a:xfrm>
          <a:off x="0" y="0"/>
          <a:ext cx="0" cy="0"/>
          <a:chOff x="0" y="0"/>
          <a:chExt cx="0" cy="0"/>
        </a:xfrm>
      </p:grpSpPr>
      <p:sp>
        <p:nvSpPr>
          <p:cNvPr id="140" name="Google Shape;140;p19"/>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1" name="Google Shape;141;p19"/>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2" name="Google Shape;142;p19"/>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3" name="Google Shape;143;p19"/>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44" name="Google Shape;144;p19"/>
          <p:cNvPicPr preferRelativeResize="0"/>
          <p:nvPr/>
        </p:nvPicPr>
        <p:blipFill rotWithShape="1">
          <a:blip r:embed="rId2">
            <a:alphaModFix/>
          </a:blip>
          <a:srcRect/>
          <a:stretch/>
        </p:blipFill>
        <p:spPr>
          <a:xfrm>
            <a:off x="-30929" y="-27000"/>
            <a:ext cx="9205860" cy="6912001"/>
          </a:xfrm>
          <a:prstGeom prst="rect">
            <a:avLst/>
          </a:prstGeom>
          <a:noFill/>
          <a:ln>
            <a:noFill/>
          </a:ln>
        </p:spPr>
      </p:pic>
      <p:pic>
        <p:nvPicPr>
          <p:cNvPr id="145" name="Google Shape;145;p19"/>
          <p:cNvPicPr preferRelativeResize="0"/>
          <p:nvPr/>
        </p:nvPicPr>
        <p:blipFill rotWithShape="1">
          <a:blip r:embed="rId3">
            <a:alphaModFix/>
          </a:blip>
          <a:srcRect/>
          <a:stretch/>
        </p:blipFill>
        <p:spPr>
          <a:xfrm>
            <a:off x="7813855" y="122952"/>
            <a:ext cx="1208010" cy="39761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146"/>
        <p:cNvGrpSpPr/>
        <p:nvPr/>
      </p:nvGrpSpPr>
      <p:grpSpPr>
        <a:xfrm>
          <a:off x="0" y="0"/>
          <a:ext cx="0" cy="0"/>
          <a:chOff x="0" y="0"/>
          <a:chExt cx="0" cy="0"/>
        </a:xfrm>
      </p:grpSpPr>
      <p:sp>
        <p:nvSpPr>
          <p:cNvPr id="147" name="Google Shape;147;p20"/>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8" name="Google Shape;148;p20"/>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9" name="Google Shape;149;p20"/>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50" name="Google Shape;150;p20"/>
          <p:cNvPicPr preferRelativeResize="0"/>
          <p:nvPr/>
        </p:nvPicPr>
        <p:blipFill rotWithShape="1">
          <a:blip r:embed="rId2">
            <a:alphaModFix/>
          </a:blip>
          <a:srcRect/>
          <a:stretch/>
        </p:blipFill>
        <p:spPr>
          <a:xfrm>
            <a:off x="-30929" y="-27000"/>
            <a:ext cx="9205860" cy="6912001"/>
          </a:xfrm>
          <a:prstGeom prst="rect">
            <a:avLst/>
          </a:prstGeom>
          <a:noFill/>
          <a:ln>
            <a:noFill/>
          </a:ln>
        </p:spPr>
      </p:pic>
      <p:pic>
        <p:nvPicPr>
          <p:cNvPr id="151" name="Google Shape;151;p20"/>
          <p:cNvPicPr preferRelativeResize="0"/>
          <p:nvPr/>
        </p:nvPicPr>
        <p:blipFill rotWithShape="1">
          <a:blip r:embed="rId3">
            <a:alphaModFix/>
          </a:blip>
          <a:srcRect/>
          <a:stretch/>
        </p:blipFill>
        <p:spPr>
          <a:xfrm>
            <a:off x="7813855" y="122952"/>
            <a:ext cx="1208010" cy="39761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152"/>
        <p:cNvGrpSpPr/>
        <p:nvPr/>
      </p:nvGrpSpPr>
      <p:grpSpPr>
        <a:xfrm>
          <a:off x="0" y="0"/>
          <a:ext cx="0" cy="0"/>
          <a:chOff x="0" y="0"/>
          <a:chExt cx="0" cy="0"/>
        </a:xfrm>
      </p:grpSpPr>
      <p:sp>
        <p:nvSpPr>
          <p:cNvPr id="153" name="Google Shape;153;p21"/>
          <p:cNvSpPr txBox="1">
            <a:spLocks noGrp="1"/>
          </p:cNvSpPr>
          <p:nvPr>
            <p:ph type="title"/>
          </p:nvPr>
        </p:nvSpPr>
        <p:spPr>
          <a:xfrm>
            <a:off x="629841" y="457200"/>
            <a:ext cx="29493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Arial"/>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4" name="Google Shape;154;p21"/>
          <p:cNvSpPr txBox="1">
            <a:spLocks noGrp="1"/>
          </p:cNvSpPr>
          <p:nvPr>
            <p:ph type="body" idx="1"/>
          </p:nvPr>
        </p:nvSpPr>
        <p:spPr>
          <a:xfrm>
            <a:off x="3887391" y="987426"/>
            <a:ext cx="4629300" cy="4873500"/>
          </a:xfrm>
          <a:prstGeom prst="rect">
            <a:avLst/>
          </a:prstGeom>
          <a:noFill/>
          <a:ln>
            <a:noFill/>
          </a:ln>
        </p:spPr>
        <p:txBody>
          <a:bodyPr spcFirstLastPara="1" wrap="square" lIns="91425" tIns="45700" rIns="91425" bIns="45700" anchor="t" anchorCtr="0">
            <a:noAutofit/>
          </a:bodyPr>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155" name="Google Shape;155;p21"/>
          <p:cNvSpPr txBox="1">
            <a:spLocks noGrp="1"/>
          </p:cNvSpPr>
          <p:nvPr>
            <p:ph type="body" idx="2"/>
          </p:nvPr>
        </p:nvSpPr>
        <p:spPr>
          <a:xfrm>
            <a:off x="629841" y="2057400"/>
            <a:ext cx="29493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56" name="Google Shape;156;p21"/>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7" name="Google Shape;157;p21"/>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8" name="Google Shape;158;p21"/>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59" name="Google Shape;159;p21"/>
          <p:cNvPicPr preferRelativeResize="0"/>
          <p:nvPr/>
        </p:nvPicPr>
        <p:blipFill rotWithShape="1">
          <a:blip r:embed="rId2">
            <a:alphaModFix/>
          </a:blip>
          <a:srcRect/>
          <a:stretch/>
        </p:blipFill>
        <p:spPr>
          <a:xfrm>
            <a:off x="-30929" y="-27000"/>
            <a:ext cx="9205860" cy="6912001"/>
          </a:xfrm>
          <a:prstGeom prst="rect">
            <a:avLst/>
          </a:prstGeom>
          <a:noFill/>
          <a:ln>
            <a:noFill/>
          </a:ln>
        </p:spPr>
      </p:pic>
      <p:pic>
        <p:nvPicPr>
          <p:cNvPr id="160" name="Google Shape;160;p21"/>
          <p:cNvPicPr preferRelativeResize="0"/>
          <p:nvPr/>
        </p:nvPicPr>
        <p:blipFill rotWithShape="1">
          <a:blip r:embed="rId3">
            <a:alphaModFix/>
          </a:blip>
          <a:srcRect/>
          <a:stretch/>
        </p:blipFill>
        <p:spPr>
          <a:xfrm>
            <a:off x="7813855" y="122952"/>
            <a:ext cx="1208010" cy="39761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19"/>
        <p:cNvGrpSpPr/>
        <p:nvPr/>
      </p:nvGrpSpPr>
      <p:grpSpPr>
        <a:xfrm>
          <a:off x="0" y="0"/>
          <a:ext cx="0" cy="0"/>
          <a:chOff x="0" y="0"/>
          <a:chExt cx="0" cy="0"/>
        </a:xfrm>
      </p:grpSpPr>
      <p:sp>
        <p:nvSpPr>
          <p:cNvPr id="20" name="Google Shape;20;p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629841" y="457200"/>
            <a:ext cx="2949300" cy="16002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3200"/>
              <a:buFont typeface="Arial"/>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3" name="Google Shape;163;p22"/>
          <p:cNvSpPr>
            <a:spLocks noGrp="1"/>
          </p:cNvSpPr>
          <p:nvPr>
            <p:ph type="pic" idx="2"/>
          </p:nvPr>
        </p:nvSpPr>
        <p:spPr>
          <a:xfrm>
            <a:off x="3887391" y="987426"/>
            <a:ext cx="4629300" cy="487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164" name="Google Shape;164;p22"/>
          <p:cNvSpPr txBox="1">
            <a:spLocks noGrp="1"/>
          </p:cNvSpPr>
          <p:nvPr>
            <p:ph type="body" idx="1"/>
          </p:nvPr>
        </p:nvSpPr>
        <p:spPr>
          <a:xfrm>
            <a:off x="629841" y="2057400"/>
            <a:ext cx="2949300" cy="38115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65" name="Google Shape;165;p22"/>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6" name="Google Shape;166;p22"/>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7" name="Google Shape;167;p22"/>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68" name="Google Shape;168;p22"/>
          <p:cNvPicPr preferRelativeResize="0"/>
          <p:nvPr/>
        </p:nvPicPr>
        <p:blipFill rotWithShape="1">
          <a:blip r:embed="rId2">
            <a:alphaModFix/>
          </a:blip>
          <a:srcRect/>
          <a:stretch/>
        </p:blipFill>
        <p:spPr>
          <a:xfrm>
            <a:off x="-30929" y="-27000"/>
            <a:ext cx="9205860" cy="691200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169"/>
        <p:cNvGrpSpPr/>
        <p:nvPr/>
      </p:nvGrpSpPr>
      <p:grpSpPr>
        <a:xfrm>
          <a:off x="0" y="0"/>
          <a:ext cx="0" cy="0"/>
          <a:chOff x="0" y="0"/>
          <a:chExt cx="0" cy="0"/>
        </a:xfrm>
      </p:grpSpPr>
      <p:sp>
        <p:nvSpPr>
          <p:cNvPr id="170" name="Google Shape;170;p23"/>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1" name="Google Shape;171;p23"/>
          <p:cNvSpPr txBox="1">
            <a:spLocks noGrp="1"/>
          </p:cNvSpPr>
          <p:nvPr>
            <p:ph type="body" idx="1"/>
          </p:nvPr>
        </p:nvSpPr>
        <p:spPr>
          <a:xfrm rot="5400000">
            <a:off x="2396400" y="57875"/>
            <a:ext cx="4351200" cy="78867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72" name="Google Shape;172;p23"/>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3" name="Google Shape;173;p23"/>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4" name="Google Shape;174;p23"/>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75" name="Google Shape;175;p23"/>
          <p:cNvPicPr preferRelativeResize="0"/>
          <p:nvPr/>
        </p:nvPicPr>
        <p:blipFill rotWithShape="1">
          <a:blip r:embed="rId2">
            <a:alphaModFix/>
          </a:blip>
          <a:srcRect/>
          <a:stretch/>
        </p:blipFill>
        <p:spPr>
          <a:xfrm>
            <a:off x="-30929" y="-27000"/>
            <a:ext cx="9205860" cy="6912001"/>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176"/>
        <p:cNvGrpSpPr/>
        <p:nvPr/>
      </p:nvGrpSpPr>
      <p:grpSpPr>
        <a:xfrm>
          <a:off x="0" y="0"/>
          <a:ext cx="0" cy="0"/>
          <a:chOff x="0" y="0"/>
          <a:chExt cx="0" cy="0"/>
        </a:xfrm>
      </p:grpSpPr>
      <p:sp>
        <p:nvSpPr>
          <p:cNvPr id="177" name="Google Shape;177;p24"/>
          <p:cNvSpPr txBox="1">
            <a:spLocks noGrp="1"/>
          </p:cNvSpPr>
          <p:nvPr>
            <p:ph type="title"/>
          </p:nvPr>
        </p:nvSpPr>
        <p:spPr>
          <a:xfrm rot="5400000">
            <a:off x="4623600" y="2285275"/>
            <a:ext cx="5811900" cy="19716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8" name="Google Shape;178;p24"/>
          <p:cNvSpPr txBox="1">
            <a:spLocks noGrp="1"/>
          </p:cNvSpPr>
          <p:nvPr>
            <p:ph type="body" idx="1"/>
          </p:nvPr>
        </p:nvSpPr>
        <p:spPr>
          <a:xfrm rot="5400000">
            <a:off x="623025" y="370675"/>
            <a:ext cx="5811900" cy="58008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79" name="Google Shape;179;p24"/>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0" name="Google Shape;180;p24"/>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1" name="Google Shape;181;p24"/>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182" name="Google Shape;182;p24"/>
          <p:cNvPicPr preferRelativeResize="0"/>
          <p:nvPr/>
        </p:nvPicPr>
        <p:blipFill rotWithShape="1">
          <a:blip r:embed="rId2">
            <a:alphaModFix/>
          </a:blip>
          <a:srcRect/>
          <a:stretch/>
        </p:blipFill>
        <p:spPr>
          <a:xfrm>
            <a:off x="-30929" y="-27000"/>
            <a:ext cx="9205860" cy="69120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8" name="Google Shape;28;p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31" name="Google Shape;31;p4"/>
          <p:cNvPicPr preferRelativeResize="0"/>
          <p:nvPr/>
        </p:nvPicPr>
        <p:blipFill rotWithShape="1">
          <a:blip r:embed="rId2">
            <a:alphaModFix/>
          </a:blip>
          <a:srcRect/>
          <a:stretch/>
        </p:blipFill>
        <p:spPr>
          <a:xfrm>
            <a:off x="-30929" y="-27000"/>
            <a:ext cx="9205859" cy="69120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5"/>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39" name="Google Shape;39;p5"/>
          <p:cNvPicPr preferRelativeResize="0"/>
          <p:nvPr/>
        </p:nvPicPr>
        <p:blipFill rotWithShape="1">
          <a:blip r:embed="rId2">
            <a:alphaModFix/>
          </a:blip>
          <a:srcRect/>
          <a:stretch/>
        </p:blipFill>
        <p:spPr>
          <a:xfrm>
            <a:off x="-30929" y="-27000"/>
            <a:ext cx="9205859" cy="6912000"/>
          </a:xfrm>
          <a:prstGeom prst="rect">
            <a:avLst/>
          </a:prstGeom>
          <a:noFill/>
          <a:ln>
            <a:noFill/>
          </a:ln>
        </p:spPr>
      </p:pic>
      <p:pic>
        <p:nvPicPr>
          <p:cNvPr id="40" name="Google Shape;40;p5"/>
          <p:cNvPicPr preferRelativeResize="0"/>
          <p:nvPr/>
        </p:nvPicPr>
        <p:blipFill rotWithShape="1">
          <a:blip r:embed="rId3">
            <a:alphaModFix/>
          </a:blip>
          <a:srcRect/>
          <a:stretch/>
        </p:blipFill>
        <p:spPr>
          <a:xfrm>
            <a:off x="7813855" y="122952"/>
            <a:ext cx="1208009" cy="39761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50" name="Google Shape;50;p6"/>
          <p:cNvPicPr preferRelativeResize="0"/>
          <p:nvPr/>
        </p:nvPicPr>
        <p:blipFill rotWithShape="1">
          <a:blip r:embed="rId2">
            <a:alphaModFix/>
          </a:blip>
          <a:srcRect/>
          <a:stretch/>
        </p:blipFill>
        <p:spPr>
          <a:xfrm>
            <a:off x="-30929" y="-27000"/>
            <a:ext cx="9205859" cy="6912000"/>
          </a:xfrm>
          <a:prstGeom prst="rect">
            <a:avLst/>
          </a:prstGeom>
          <a:noFill/>
          <a:ln>
            <a:noFill/>
          </a:ln>
        </p:spPr>
      </p:pic>
      <p:pic>
        <p:nvPicPr>
          <p:cNvPr id="51" name="Google Shape;51;p6"/>
          <p:cNvPicPr preferRelativeResize="0"/>
          <p:nvPr/>
        </p:nvPicPr>
        <p:blipFill rotWithShape="1">
          <a:blip r:embed="rId3">
            <a:alphaModFix/>
          </a:blip>
          <a:srcRect/>
          <a:stretch/>
        </p:blipFill>
        <p:spPr>
          <a:xfrm>
            <a:off x="7813855" y="122952"/>
            <a:ext cx="1208009" cy="39761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57" name="Google Shape;57;p7"/>
          <p:cNvPicPr preferRelativeResize="0"/>
          <p:nvPr/>
        </p:nvPicPr>
        <p:blipFill rotWithShape="1">
          <a:blip r:embed="rId2">
            <a:alphaModFix/>
          </a:blip>
          <a:srcRect/>
          <a:stretch/>
        </p:blipFill>
        <p:spPr>
          <a:xfrm>
            <a:off x="-30929" y="-27000"/>
            <a:ext cx="9205859" cy="6912000"/>
          </a:xfrm>
          <a:prstGeom prst="rect">
            <a:avLst/>
          </a:prstGeom>
          <a:noFill/>
          <a:ln>
            <a:noFill/>
          </a:ln>
        </p:spPr>
      </p:pic>
      <p:pic>
        <p:nvPicPr>
          <p:cNvPr id="58" name="Google Shape;58;p7"/>
          <p:cNvPicPr preferRelativeResize="0"/>
          <p:nvPr/>
        </p:nvPicPr>
        <p:blipFill rotWithShape="1">
          <a:blip r:embed="rId3">
            <a:alphaModFix/>
          </a:blip>
          <a:srcRect/>
          <a:stretch/>
        </p:blipFill>
        <p:spPr>
          <a:xfrm>
            <a:off x="7813855" y="122952"/>
            <a:ext cx="1208009" cy="39761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59"/>
        <p:cNvGrpSpPr/>
        <p:nvPr/>
      </p:nvGrpSpPr>
      <p:grpSpPr>
        <a:xfrm>
          <a:off x="0" y="0"/>
          <a:ext cx="0" cy="0"/>
          <a:chOff x="0" y="0"/>
          <a:chExt cx="0" cy="0"/>
        </a:xfrm>
      </p:grpSpPr>
      <p:sp>
        <p:nvSpPr>
          <p:cNvPr id="60" name="Google Shape;60;p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63" name="Google Shape;63;p8"/>
          <p:cNvPicPr preferRelativeResize="0"/>
          <p:nvPr/>
        </p:nvPicPr>
        <p:blipFill rotWithShape="1">
          <a:blip r:embed="rId2">
            <a:alphaModFix/>
          </a:blip>
          <a:srcRect/>
          <a:stretch/>
        </p:blipFill>
        <p:spPr>
          <a:xfrm>
            <a:off x="-30929" y="-27000"/>
            <a:ext cx="9205859" cy="6912000"/>
          </a:xfrm>
          <a:prstGeom prst="rect">
            <a:avLst/>
          </a:prstGeom>
          <a:noFill/>
          <a:ln>
            <a:noFill/>
          </a:ln>
        </p:spPr>
      </p:pic>
      <p:pic>
        <p:nvPicPr>
          <p:cNvPr id="64" name="Google Shape;64;p8"/>
          <p:cNvPicPr preferRelativeResize="0"/>
          <p:nvPr/>
        </p:nvPicPr>
        <p:blipFill rotWithShape="1">
          <a:blip r:embed="rId3">
            <a:alphaModFix/>
          </a:blip>
          <a:srcRect/>
          <a:stretch/>
        </p:blipFill>
        <p:spPr>
          <a:xfrm>
            <a:off x="7813855" y="122952"/>
            <a:ext cx="1208009" cy="397617"/>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65"/>
        <p:cNvGrpSpPr/>
        <p:nvPr/>
      </p:nvGrpSpPr>
      <p:grpSpPr>
        <a:xfrm>
          <a:off x="0" y="0"/>
          <a:ext cx="0" cy="0"/>
          <a:chOff x="0" y="0"/>
          <a:chExt cx="0" cy="0"/>
        </a:xfrm>
      </p:grpSpPr>
      <p:sp>
        <p:nvSpPr>
          <p:cNvPr id="66" name="Google Shape;66;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8" name="Google Shape;68;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72" name="Google Shape;72;p9"/>
          <p:cNvPicPr preferRelativeResize="0"/>
          <p:nvPr/>
        </p:nvPicPr>
        <p:blipFill rotWithShape="1">
          <a:blip r:embed="rId2">
            <a:alphaModFix/>
          </a:blip>
          <a:srcRect/>
          <a:stretch/>
        </p:blipFill>
        <p:spPr>
          <a:xfrm>
            <a:off x="-30929" y="-27000"/>
            <a:ext cx="9205859" cy="6912000"/>
          </a:xfrm>
          <a:prstGeom prst="rect">
            <a:avLst/>
          </a:prstGeom>
          <a:noFill/>
          <a:ln>
            <a:noFill/>
          </a:ln>
        </p:spPr>
      </p:pic>
      <p:pic>
        <p:nvPicPr>
          <p:cNvPr id="73" name="Google Shape;73;p9"/>
          <p:cNvPicPr preferRelativeResize="0"/>
          <p:nvPr/>
        </p:nvPicPr>
        <p:blipFill rotWithShape="1">
          <a:blip r:embed="rId3">
            <a:alphaModFix/>
          </a:blip>
          <a:srcRect/>
          <a:stretch/>
        </p:blipFill>
        <p:spPr>
          <a:xfrm>
            <a:off x="7813855" y="122952"/>
            <a:ext cx="1208009" cy="397617"/>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74"/>
        <p:cNvGrpSpPr/>
        <p:nvPr/>
      </p:nvGrpSpPr>
      <p:grpSpPr>
        <a:xfrm>
          <a:off x="0" y="0"/>
          <a:ext cx="0" cy="0"/>
          <a:chOff x="0" y="0"/>
          <a:chExt cx="0" cy="0"/>
        </a:xfrm>
      </p:grpSpPr>
      <p:sp>
        <p:nvSpPr>
          <p:cNvPr id="75" name="Google Shape;75;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7" name="Google Shape;77;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8" name="Google Shape;78;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ko-KR"/>
              <a:t>‹#›</a:t>
            </a:fld>
            <a:endParaRPr/>
          </a:p>
        </p:txBody>
      </p:sp>
      <p:pic>
        <p:nvPicPr>
          <p:cNvPr id="81" name="Google Shape;81;p10"/>
          <p:cNvPicPr preferRelativeResize="0"/>
          <p:nvPr/>
        </p:nvPicPr>
        <p:blipFill rotWithShape="1">
          <a:blip r:embed="rId2">
            <a:alphaModFix/>
          </a:blip>
          <a:srcRect/>
          <a:stretch/>
        </p:blipFill>
        <p:spPr>
          <a:xfrm>
            <a:off x="-30929" y="-27000"/>
            <a:ext cx="9205859" cy="69120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ko-K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
        <p:cNvGrpSpPr/>
        <p:nvPr/>
      </p:nvGrpSpPr>
      <p:grpSpPr>
        <a:xfrm>
          <a:off x="0" y="0"/>
          <a:ext cx="0" cy="0"/>
          <a:chOff x="0" y="0"/>
          <a:chExt cx="0" cy="0"/>
        </a:xfrm>
      </p:grpSpPr>
      <p:sp>
        <p:nvSpPr>
          <p:cNvPr id="97" name="Google Shape;97;p13"/>
          <p:cNvSpPr txBox="1">
            <a:spLocks noGrp="1"/>
          </p:cNvSpPr>
          <p:nvPr>
            <p:ph type="title"/>
          </p:nvPr>
        </p:nvSpPr>
        <p:spPr>
          <a:xfrm>
            <a:off x="628650" y="365126"/>
            <a:ext cx="78867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98" name="Google Shape;98;p13"/>
          <p:cNvSpPr txBox="1">
            <a:spLocks noGrp="1"/>
          </p:cNvSpPr>
          <p:nvPr>
            <p:ph type="body" idx="1"/>
          </p:nvPr>
        </p:nvSpPr>
        <p:spPr>
          <a:xfrm>
            <a:off x="628650" y="1825625"/>
            <a:ext cx="78867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9" name="Google Shape;99;p13"/>
          <p:cNvSpPr txBox="1">
            <a:spLocks noGrp="1"/>
          </p:cNvSpPr>
          <p:nvPr>
            <p:ph type="dt" idx="10"/>
          </p:nvPr>
        </p:nvSpPr>
        <p:spPr>
          <a:xfrm>
            <a:off x="628650" y="6356351"/>
            <a:ext cx="20574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0" name="Google Shape;100;p13"/>
          <p:cNvSpPr txBox="1">
            <a:spLocks noGrp="1"/>
          </p:cNvSpPr>
          <p:nvPr>
            <p:ph type="ftr" idx="11"/>
          </p:nvPr>
        </p:nvSpPr>
        <p:spPr>
          <a:xfrm>
            <a:off x="3028950" y="6356351"/>
            <a:ext cx="30861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1" name="Google Shape;101;p13"/>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ko-KR"/>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6.png"/><Relationship Id="rId4" Type="http://schemas.openxmlformats.org/officeDocument/2006/relationships/hyperlink" Target="https://www.anaconda.com/distribution/"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hyperlink" Target="https://tykimos.github.io/2019/01/22/colab_getting_started/" TargetMode="External"/><Relationship Id="rId5" Type="http://schemas.openxmlformats.org/officeDocument/2006/relationships/image" Target="../media/image6.png"/><Relationship Id="rId4" Type="http://schemas.openxmlformats.org/officeDocument/2006/relationships/hyperlink" Target="https://colab.research.google.com/"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6.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8.xml"/><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9.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hyperlink" Target="https://www.udemy.com/artificial-intelligence-az/" TargetMode="External"/><Relationship Id="rId5" Type="http://schemas.openxmlformats.org/officeDocument/2006/relationships/image" Target="../media/image24.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6.png"/><Relationship Id="rId4" Type="http://schemas.openxmlformats.org/officeDocument/2006/relationships/hyperlink" Target="https://quickdraw.withgoogle.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hyperlink" Target="http://www.itworld.co.kr/news/92103"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www.itworld.co.kr/news/92103"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hyperlink" Target="http://www.itworld.co.kr/news/92103"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hyperlink" Target="https://www.python.or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6"/>
        <p:cNvGrpSpPr/>
        <p:nvPr/>
      </p:nvGrpSpPr>
      <p:grpSpPr>
        <a:xfrm>
          <a:off x="0" y="0"/>
          <a:ext cx="0" cy="0"/>
          <a:chOff x="0" y="0"/>
          <a:chExt cx="0" cy="0"/>
        </a:xfrm>
      </p:grpSpPr>
      <p:sp>
        <p:nvSpPr>
          <p:cNvPr id="187" name="Google Shape;187;p25"/>
          <p:cNvSpPr txBox="1"/>
          <p:nvPr/>
        </p:nvSpPr>
        <p:spPr>
          <a:xfrm>
            <a:off x="2804532" y="2789019"/>
            <a:ext cx="3534937"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ko-KR" sz="3600" b="1">
                <a:solidFill>
                  <a:srgbClr val="2AB9C7"/>
                </a:solidFill>
              </a:rPr>
              <a:t>구글 텐서플로우 인스톨하기</a:t>
            </a:r>
            <a:endParaRPr sz="3600" b="1" i="0" u="none" strike="noStrike" cap="none">
              <a:solidFill>
                <a:srgbClr val="2AB9C7"/>
              </a:solidFill>
              <a:latin typeface="Arial"/>
              <a:ea typeface="Arial"/>
              <a:cs typeface="Arial"/>
              <a:sym typeface="Arial"/>
            </a:endParaRPr>
          </a:p>
        </p:txBody>
      </p:sp>
      <p:sp>
        <p:nvSpPr>
          <p:cNvPr id="188" name="Google Shape;188;p25"/>
          <p:cNvSpPr txBox="1"/>
          <p:nvPr/>
        </p:nvSpPr>
        <p:spPr>
          <a:xfrm>
            <a:off x="3720348" y="4017227"/>
            <a:ext cx="1703305" cy="30777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ko-KR" b="1">
                <a:solidFill>
                  <a:srgbClr val="0C0C0C"/>
                </a:solidFill>
              </a:rPr>
              <a:t>유양규(Rotunda)</a:t>
            </a:r>
            <a:endParaRPr sz="1400" b="1" i="0" u="none" strike="noStrike" cap="none">
              <a:solidFill>
                <a:srgbClr val="0C0C0C"/>
              </a:solidFill>
              <a:latin typeface="Arial"/>
              <a:ea typeface="Arial"/>
              <a:cs typeface="Arial"/>
              <a:sym typeface="Arial"/>
            </a:endParaRPr>
          </a:p>
        </p:txBody>
      </p:sp>
      <p:sp>
        <p:nvSpPr>
          <p:cNvPr id="189" name="Google Shape;189;p25"/>
          <p:cNvSpPr/>
          <p:nvPr/>
        </p:nvSpPr>
        <p:spPr>
          <a:xfrm>
            <a:off x="6305840" y="361155"/>
            <a:ext cx="2536272" cy="27699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ko-KR" sz="1200" b="0" i="0" u="none" strike="noStrike" cap="none">
                <a:solidFill>
                  <a:schemeClr val="lt1"/>
                </a:solidFill>
                <a:latin typeface="Nanum Gothic"/>
                <a:ea typeface="Nanum Gothic"/>
                <a:cs typeface="Nanum Gothic"/>
                <a:sym typeface="Nanum Gothic"/>
              </a:rPr>
              <a:t>한국기술교육대학교 능력개발교육원</a:t>
            </a:r>
            <a:endParaRPr/>
          </a:p>
        </p:txBody>
      </p:sp>
      <p:sp>
        <p:nvSpPr>
          <p:cNvPr id="190" name="Google Shape;190;p25"/>
          <p:cNvSpPr/>
          <p:nvPr/>
        </p:nvSpPr>
        <p:spPr>
          <a:xfrm>
            <a:off x="6177450" y="638150"/>
            <a:ext cx="2664600" cy="338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ko-KR" sz="1600" b="1">
                <a:solidFill>
                  <a:schemeClr val="lt1"/>
                </a:solidFill>
                <a:latin typeface="Nanum Gothic"/>
                <a:ea typeface="Nanum Gothic"/>
                <a:cs typeface="Nanum Gothic"/>
                <a:sym typeface="Nanum Gothic"/>
              </a:rPr>
              <a:t>구글 텐서플로우 인스톨하기</a:t>
            </a:r>
            <a:endParaRPr sz="1600" b="1" i="0" u="none" strike="noStrike" cap="none">
              <a:solidFill>
                <a:schemeClr val="lt1"/>
              </a:solidFill>
              <a:latin typeface="Nanum Gothic"/>
              <a:ea typeface="Nanum Gothic"/>
              <a:cs typeface="Nanum Gothic"/>
              <a:sym typeface="Nanum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1"/>
        <p:cNvGrpSpPr/>
        <p:nvPr/>
      </p:nvGrpSpPr>
      <p:grpSpPr>
        <a:xfrm>
          <a:off x="0" y="0"/>
          <a:ext cx="0" cy="0"/>
          <a:chOff x="0" y="0"/>
          <a:chExt cx="0" cy="0"/>
        </a:xfrm>
      </p:grpSpPr>
      <p:sp>
        <p:nvSpPr>
          <p:cNvPr id="272" name="Google Shape;272;p34"/>
          <p:cNvSpPr/>
          <p:nvPr/>
        </p:nvSpPr>
        <p:spPr>
          <a:xfrm>
            <a:off x="634200" y="1176775"/>
            <a:ext cx="2021700" cy="46962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브라우저로 아나콘다 다운로드 페이지에 접속합니다.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ko-KR" u="sng" dirty="0">
                <a:solidFill>
                  <a:schemeClr val="hlink"/>
                </a:solidFill>
                <a:hlinkClick r:id="rId4"/>
              </a:rPr>
              <a:t>https://www.anaconda.com/distribution/</a:t>
            </a:r>
            <a:endParaRPr dirty="0">
              <a:solidFill>
                <a:schemeClr val="dk1"/>
              </a:solidFill>
            </a:endParaRPr>
          </a:p>
          <a:p>
            <a:pPr marL="0" lvl="0" indent="0" algn="l" rtl="0">
              <a:lnSpc>
                <a:spcPct val="115000"/>
              </a:lnSpc>
              <a:spcBef>
                <a:spcPts val="500"/>
              </a:spcBef>
              <a:spcAft>
                <a:spcPts val="0"/>
              </a:spcAft>
              <a:buClr>
                <a:schemeClr val="dk1"/>
              </a:buClr>
              <a:buSzPts val="1100"/>
              <a:buFont typeface="Arial"/>
              <a:buNone/>
            </a:pPr>
            <a:endParaRPr dirty="0">
              <a:solidFill>
                <a:schemeClr val="dk1"/>
              </a:solidFill>
            </a:endParaRPr>
          </a:p>
          <a:p>
            <a:pPr marL="0" lvl="0" indent="0" algn="l" rtl="0">
              <a:lnSpc>
                <a:spcPct val="150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73" name="Google Shape;273;p34"/>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74" name="Google Shape;274;p34"/>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10</a:t>
            </a:fld>
            <a:endParaRPr/>
          </a:p>
        </p:txBody>
      </p:sp>
      <p:pic>
        <p:nvPicPr>
          <p:cNvPr id="275" name="Google Shape;275;p34"/>
          <p:cNvPicPr preferRelativeResize="0"/>
          <p:nvPr/>
        </p:nvPicPr>
        <p:blipFill rotWithShape="1">
          <a:blip r:embed="rId5">
            <a:alphaModFix/>
          </a:blip>
          <a:srcRect/>
          <a:stretch/>
        </p:blipFill>
        <p:spPr>
          <a:xfrm>
            <a:off x="5380787" y="239139"/>
            <a:ext cx="937628" cy="937628"/>
          </a:xfrm>
          <a:prstGeom prst="rect">
            <a:avLst/>
          </a:prstGeom>
          <a:noFill/>
          <a:ln>
            <a:noFill/>
          </a:ln>
        </p:spPr>
      </p:pic>
      <p:sp>
        <p:nvSpPr>
          <p:cNvPr id="276" name="Google Shape;276;p34"/>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277" name="Google Shape;277;p34"/>
          <p:cNvPicPr preferRelativeResize="0"/>
          <p:nvPr/>
        </p:nvPicPr>
        <p:blipFill>
          <a:blip r:embed="rId6">
            <a:alphaModFix/>
          </a:blip>
          <a:stretch>
            <a:fillRect/>
          </a:stretch>
        </p:blipFill>
        <p:spPr>
          <a:xfrm>
            <a:off x="2978113" y="1815337"/>
            <a:ext cx="5386225" cy="39693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1"/>
        <p:cNvGrpSpPr/>
        <p:nvPr/>
      </p:nvGrpSpPr>
      <p:grpSpPr>
        <a:xfrm>
          <a:off x="0" y="0"/>
          <a:ext cx="0" cy="0"/>
          <a:chOff x="0" y="0"/>
          <a:chExt cx="0" cy="0"/>
        </a:xfrm>
      </p:grpSpPr>
      <p:sp>
        <p:nvSpPr>
          <p:cNvPr id="282" name="Google Shape;282;p35"/>
          <p:cNvSpPr/>
          <p:nvPr/>
        </p:nvSpPr>
        <p:spPr>
          <a:xfrm>
            <a:off x="634200" y="1176775"/>
            <a:ext cx="1981200" cy="45486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sz="1000"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파이썬 2.7과 3.7 버전의 Windows용 설치 파일이 있습니다.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 </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Windows용 텐서플로 바이너리 패키지는 현재 파이썬 3.5, 3.6, 3.7버전을 지원하므로 아나콘다의 파이썬 3.7 버전을 설치해야 합니다. </a:t>
            </a:r>
            <a:endParaRPr dirty="0">
              <a:solidFill>
                <a:schemeClr val="dk1"/>
              </a:solidFill>
            </a:endParaRPr>
          </a:p>
          <a:p>
            <a:pPr marL="0" lvl="0" indent="0" algn="l" rtl="0">
              <a:lnSpc>
                <a:spcPct val="150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83" name="Google Shape;283;p35"/>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84" name="Google Shape;284;p35"/>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11</a:t>
            </a:fld>
            <a:endParaRPr/>
          </a:p>
        </p:txBody>
      </p:sp>
      <p:pic>
        <p:nvPicPr>
          <p:cNvPr id="285" name="Google Shape;285;p35"/>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86" name="Google Shape;286;p35"/>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287" name="Google Shape;287;p35"/>
          <p:cNvPicPr preferRelativeResize="0"/>
          <p:nvPr/>
        </p:nvPicPr>
        <p:blipFill>
          <a:blip r:embed="rId5">
            <a:alphaModFix/>
          </a:blip>
          <a:stretch>
            <a:fillRect/>
          </a:stretch>
        </p:blipFill>
        <p:spPr>
          <a:xfrm>
            <a:off x="2696825" y="1685450"/>
            <a:ext cx="5952700" cy="3531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1"/>
        <p:cNvGrpSpPr/>
        <p:nvPr/>
      </p:nvGrpSpPr>
      <p:grpSpPr>
        <a:xfrm>
          <a:off x="0" y="0"/>
          <a:ext cx="0" cy="0"/>
          <a:chOff x="0" y="0"/>
          <a:chExt cx="0" cy="0"/>
        </a:xfrm>
      </p:grpSpPr>
      <p:sp>
        <p:nvSpPr>
          <p:cNvPr id="292" name="Google Shape;292;p36"/>
          <p:cNvSpPr/>
          <p:nvPr/>
        </p:nvSpPr>
        <p:spPr>
          <a:xfrm>
            <a:off x="634200" y="1176775"/>
            <a:ext cx="1981200" cy="45486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Setup을 시작합니다.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93" name="Google Shape;293;p36"/>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94" name="Google Shape;294;p36"/>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12</a:t>
            </a:fld>
            <a:endParaRPr/>
          </a:p>
        </p:txBody>
      </p:sp>
      <p:pic>
        <p:nvPicPr>
          <p:cNvPr id="295" name="Google Shape;295;p36"/>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96" name="Google Shape;296;p36"/>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297" name="Google Shape;297;p36"/>
          <p:cNvPicPr preferRelativeResize="0"/>
          <p:nvPr/>
        </p:nvPicPr>
        <p:blipFill>
          <a:blip r:embed="rId5">
            <a:alphaModFix/>
          </a:blip>
          <a:stretch>
            <a:fillRect/>
          </a:stretch>
        </p:blipFill>
        <p:spPr>
          <a:xfrm>
            <a:off x="2759700" y="1704516"/>
            <a:ext cx="5953125" cy="4191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1"/>
        <p:cNvGrpSpPr/>
        <p:nvPr/>
      </p:nvGrpSpPr>
      <p:grpSpPr>
        <a:xfrm>
          <a:off x="0" y="0"/>
          <a:ext cx="0" cy="0"/>
          <a:chOff x="0" y="0"/>
          <a:chExt cx="0" cy="0"/>
        </a:xfrm>
      </p:grpSpPr>
      <p:sp>
        <p:nvSpPr>
          <p:cNvPr id="302" name="Google Shape;302;p37"/>
          <p:cNvSpPr/>
          <p:nvPr/>
        </p:nvSpPr>
        <p:spPr>
          <a:xfrm>
            <a:off x="634200" y="1176775"/>
            <a:ext cx="1981200" cy="45486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이 다음부터는 Anaconda Prompt에서 명령행 인터페이스를 사용해서 진행하겠습니다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03" name="Google Shape;303;p37"/>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04" name="Google Shape;304;p37"/>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13</a:t>
            </a:fld>
            <a:endParaRPr/>
          </a:p>
        </p:txBody>
      </p:sp>
      <p:pic>
        <p:nvPicPr>
          <p:cNvPr id="305" name="Google Shape;305;p37"/>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06" name="Google Shape;306;p37"/>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07" name="Google Shape;307;p37"/>
          <p:cNvPicPr preferRelativeResize="0"/>
          <p:nvPr/>
        </p:nvPicPr>
        <p:blipFill>
          <a:blip r:embed="rId5">
            <a:alphaModFix/>
          </a:blip>
          <a:stretch>
            <a:fillRect/>
          </a:stretch>
        </p:blipFill>
        <p:spPr>
          <a:xfrm>
            <a:off x="2775900" y="1369641"/>
            <a:ext cx="5867400" cy="4524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1"/>
        <p:cNvGrpSpPr/>
        <p:nvPr/>
      </p:nvGrpSpPr>
      <p:grpSpPr>
        <a:xfrm>
          <a:off x="0" y="0"/>
          <a:ext cx="0" cy="0"/>
          <a:chOff x="0" y="0"/>
          <a:chExt cx="0" cy="0"/>
        </a:xfrm>
      </p:grpSpPr>
      <p:sp>
        <p:nvSpPr>
          <p:cNvPr id="312" name="Google Shape;312;p38"/>
          <p:cNvSpPr/>
          <p:nvPr/>
        </p:nvSpPr>
        <p:spPr>
          <a:xfrm>
            <a:off x="634200" y="1176775"/>
            <a:ext cx="7892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Anaconda Prompt에 들어오면 conda 패키지 관리자를 사용할 수 있습니다. </a:t>
            </a: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먼저 conda 자체를 </a:t>
            </a:r>
            <a:r>
              <a:rPr lang="ko-KR" b="1" dirty="0">
                <a:solidFill>
                  <a:srgbClr val="444444"/>
                </a:solidFill>
                <a:latin typeface="Malgun Gothic"/>
                <a:ea typeface="Malgun Gothic"/>
                <a:cs typeface="Malgun Gothic"/>
                <a:sym typeface="Malgun Gothic"/>
              </a:rPr>
              <a:t>업데이트</a:t>
            </a:r>
            <a:r>
              <a:rPr lang="ko-KR" dirty="0">
                <a:solidFill>
                  <a:srgbClr val="444444"/>
                </a:solidFill>
                <a:latin typeface="Malgun Gothic"/>
                <a:ea typeface="Malgun Gothic"/>
                <a:cs typeface="Malgun Gothic"/>
                <a:sym typeface="Malgun Gothic"/>
              </a:rPr>
              <a:t>합니다.</a:t>
            </a:r>
            <a:endParaRPr dirty="0">
              <a:solidFill>
                <a:srgbClr val="444444"/>
              </a:solidFill>
              <a:latin typeface="Malgun Gothic"/>
              <a:ea typeface="Malgun Gothic"/>
              <a:cs typeface="Malgun Gothic"/>
              <a:sym typeface="Malgun Gothic"/>
            </a:endParaRPr>
          </a:p>
          <a:p>
            <a:pPr marL="0" lvl="0" indent="457200" algn="l" rtl="0">
              <a:lnSpc>
                <a:spcPct val="171429"/>
              </a:lnSpc>
              <a:spcBef>
                <a:spcPts val="0"/>
              </a:spcBef>
              <a:spcAft>
                <a:spcPts val="0"/>
              </a:spcAft>
              <a:buClr>
                <a:schemeClr val="dk1"/>
              </a:buClr>
              <a:buSzPts val="1100"/>
              <a:buFont typeface="Arial"/>
              <a:buNone/>
            </a:pPr>
            <a:r>
              <a:rPr lang="ko-KR" sz="1800" b="1" dirty="0">
                <a:solidFill>
                  <a:srgbClr val="666666"/>
                </a:solidFill>
                <a:highlight>
                  <a:srgbClr val="F1F1F1"/>
                </a:highlight>
                <a:latin typeface="Courier New"/>
                <a:ea typeface="Courier New"/>
                <a:cs typeface="Courier New"/>
                <a:sym typeface="Courier New"/>
              </a:rPr>
              <a:t>&gt;conda update -n base conda</a:t>
            </a:r>
            <a:endParaRPr sz="1800" b="1"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다음엔 설치된 파이썬 패키지를 모두 </a:t>
            </a:r>
            <a:r>
              <a:rPr lang="ko-KR" b="1" dirty="0">
                <a:solidFill>
                  <a:srgbClr val="444444"/>
                </a:solidFill>
                <a:latin typeface="Malgun Gothic"/>
                <a:ea typeface="Malgun Gothic"/>
                <a:cs typeface="Malgun Gothic"/>
                <a:sym typeface="Malgun Gothic"/>
              </a:rPr>
              <a:t>최신 버전으로 업데이트</a:t>
            </a:r>
            <a:r>
              <a:rPr lang="ko-KR" dirty="0">
                <a:solidFill>
                  <a:srgbClr val="444444"/>
                </a:solidFill>
                <a:latin typeface="Malgun Gothic"/>
                <a:ea typeface="Malgun Gothic"/>
                <a:cs typeface="Malgun Gothic"/>
                <a:sym typeface="Malgun Gothic"/>
              </a:rPr>
              <a:t>합니다.</a:t>
            </a:r>
            <a:endParaRPr dirty="0">
              <a:solidFill>
                <a:srgbClr val="444444"/>
              </a:solidFill>
              <a:latin typeface="Malgun Gothic"/>
              <a:ea typeface="Malgun Gothic"/>
              <a:cs typeface="Malgun Gothic"/>
              <a:sym typeface="Malgun Gothic"/>
            </a:endParaRPr>
          </a:p>
          <a:p>
            <a:pPr marL="0" lvl="0" indent="457200" algn="l" rtl="0">
              <a:lnSpc>
                <a:spcPct val="171429"/>
              </a:lnSpc>
              <a:spcBef>
                <a:spcPts val="0"/>
              </a:spcBef>
              <a:spcAft>
                <a:spcPts val="0"/>
              </a:spcAft>
              <a:buClr>
                <a:schemeClr val="dk1"/>
              </a:buClr>
              <a:buSzPts val="1100"/>
              <a:buFont typeface="Arial"/>
              <a:buNone/>
            </a:pPr>
            <a:r>
              <a:rPr lang="ko-KR" sz="1800" b="1" dirty="0">
                <a:solidFill>
                  <a:srgbClr val="666666"/>
                </a:solidFill>
                <a:highlight>
                  <a:srgbClr val="F1F1F1"/>
                </a:highlight>
                <a:latin typeface="Courier New"/>
                <a:ea typeface="Courier New"/>
                <a:cs typeface="Courier New"/>
                <a:sym typeface="Courier New"/>
              </a:rPr>
              <a:t>&gt;conda update --all</a:t>
            </a:r>
            <a:endParaRPr sz="1800" b="1"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13" name="Google Shape;313;p38"/>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14" name="Google Shape;314;p38"/>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14</a:t>
            </a:fld>
            <a:endParaRPr/>
          </a:p>
        </p:txBody>
      </p:sp>
      <p:pic>
        <p:nvPicPr>
          <p:cNvPr id="315" name="Google Shape;315;p38"/>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16" name="Google Shape;316;p38"/>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0"/>
        <p:cNvGrpSpPr/>
        <p:nvPr/>
      </p:nvGrpSpPr>
      <p:grpSpPr>
        <a:xfrm>
          <a:off x="0" y="0"/>
          <a:ext cx="0" cy="0"/>
          <a:chOff x="0" y="0"/>
          <a:chExt cx="0" cy="0"/>
        </a:xfrm>
      </p:grpSpPr>
      <p:sp>
        <p:nvSpPr>
          <p:cNvPr id="321" name="Google Shape;321;p39"/>
          <p:cNvSpPr/>
          <p:nvPr/>
        </p:nvSpPr>
        <p:spPr>
          <a:xfrm>
            <a:off x="634200" y="1176775"/>
            <a:ext cx="7892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아나콘다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22" name="Google Shape;322;p39"/>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23" name="Google Shape;323;p39"/>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15</a:t>
            </a:fld>
            <a:endParaRPr/>
          </a:p>
        </p:txBody>
      </p:sp>
      <p:pic>
        <p:nvPicPr>
          <p:cNvPr id="324" name="Google Shape;324;p39"/>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25" name="Google Shape;325;p39"/>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26" name="Google Shape;326;p39"/>
          <p:cNvPicPr preferRelativeResize="0"/>
          <p:nvPr/>
        </p:nvPicPr>
        <p:blipFill>
          <a:blip r:embed="rId5">
            <a:alphaModFix/>
          </a:blip>
          <a:stretch>
            <a:fillRect/>
          </a:stretch>
        </p:blipFill>
        <p:spPr>
          <a:xfrm>
            <a:off x="714400" y="1934399"/>
            <a:ext cx="5317975" cy="40701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0"/>
        <p:cNvGrpSpPr/>
        <p:nvPr/>
      </p:nvGrpSpPr>
      <p:grpSpPr>
        <a:xfrm>
          <a:off x="0" y="0"/>
          <a:ext cx="0" cy="0"/>
          <a:chOff x="0" y="0"/>
          <a:chExt cx="0" cy="0"/>
        </a:xfrm>
      </p:grpSpPr>
      <p:sp>
        <p:nvSpPr>
          <p:cNvPr id="331" name="Google Shape;331;p40"/>
          <p:cNvSpPr/>
          <p:nvPr/>
        </p:nvSpPr>
        <p:spPr>
          <a:xfrm>
            <a:off x="634200" y="1176775"/>
            <a:ext cx="7892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텐서플로우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아나콘다 배포판에는 텐서플로 최신 버전이 늦게 포함되므로 파이썬 기본 패키지 관리자인 pip로 텐서플로를 설치합니다.</a:t>
            </a: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dirty="0">
              <a:solidFill>
                <a:srgbClr val="444444"/>
              </a:solidFill>
              <a:latin typeface="Malgun Gothic"/>
              <a:ea typeface="Malgun Gothic"/>
              <a:cs typeface="Malgun Gothic"/>
              <a:sym typeface="Malgun Gothic"/>
            </a:endParaRPr>
          </a:p>
          <a:p>
            <a:pPr marL="0" lvl="0" indent="457200" algn="l" rtl="0">
              <a:lnSpc>
                <a:spcPct val="171429"/>
              </a:lnSpc>
              <a:spcBef>
                <a:spcPts val="0"/>
              </a:spcBef>
              <a:spcAft>
                <a:spcPts val="0"/>
              </a:spcAft>
              <a:buClr>
                <a:schemeClr val="dk1"/>
              </a:buClr>
              <a:buSzPts val="1100"/>
              <a:buFont typeface="Arial"/>
              <a:buNone/>
            </a:pPr>
            <a:r>
              <a:rPr lang="ko-KR" sz="1800" b="1" dirty="0">
                <a:solidFill>
                  <a:srgbClr val="666666"/>
                </a:solidFill>
                <a:highlight>
                  <a:srgbClr val="F1F1F1"/>
                </a:highlight>
                <a:latin typeface="Courier New"/>
                <a:ea typeface="Courier New"/>
                <a:cs typeface="Courier New"/>
                <a:sym typeface="Courier New"/>
              </a:rPr>
              <a:t>&gt;pip install tensorflow</a:t>
            </a:r>
            <a:endParaRPr sz="1800" b="1"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endParaRPr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32" name="Google Shape;332;p40"/>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33" name="Google Shape;333;p40"/>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16</a:t>
            </a:fld>
            <a:endParaRPr/>
          </a:p>
        </p:txBody>
      </p:sp>
      <p:pic>
        <p:nvPicPr>
          <p:cNvPr id="334" name="Google Shape;334;p40"/>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35" name="Google Shape;335;p40"/>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9"/>
        <p:cNvGrpSpPr/>
        <p:nvPr/>
      </p:nvGrpSpPr>
      <p:grpSpPr>
        <a:xfrm>
          <a:off x="0" y="0"/>
          <a:ext cx="0" cy="0"/>
          <a:chOff x="0" y="0"/>
          <a:chExt cx="0" cy="0"/>
        </a:xfrm>
      </p:grpSpPr>
      <p:sp>
        <p:nvSpPr>
          <p:cNvPr id="340" name="Google Shape;340;p41"/>
          <p:cNvSpPr/>
          <p:nvPr/>
        </p:nvSpPr>
        <p:spPr>
          <a:xfrm>
            <a:off x="634200" y="1176775"/>
            <a:ext cx="7892100" cy="13437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텐서플로우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457200" algn="l" rtl="0">
              <a:lnSpc>
                <a:spcPct val="171429"/>
              </a:lnSpc>
              <a:spcBef>
                <a:spcPts val="500"/>
              </a:spcBef>
              <a:spcAft>
                <a:spcPts val="0"/>
              </a:spcAft>
              <a:buClr>
                <a:schemeClr val="dk1"/>
              </a:buClr>
              <a:buSzPts val="1100"/>
              <a:buFont typeface="Arial"/>
              <a:buNone/>
            </a:pPr>
            <a:r>
              <a:rPr lang="ko-KR" sz="1800" b="1" dirty="0">
                <a:solidFill>
                  <a:srgbClr val="666666"/>
                </a:solidFill>
                <a:highlight>
                  <a:srgbClr val="F1F1F1"/>
                </a:highlight>
                <a:latin typeface="Courier New"/>
                <a:ea typeface="Courier New"/>
                <a:cs typeface="Courier New"/>
                <a:sym typeface="Courier New"/>
              </a:rPr>
              <a:t>&gt;pip install tensorflow</a:t>
            </a:r>
            <a:endParaRPr sz="1800" b="1"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41" name="Google Shape;341;p41"/>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42" name="Google Shape;342;p41"/>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17</a:t>
            </a:fld>
            <a:endParaRPr/>
          </a:p>
        </p:txBody>
      </p:sp>
      <p:pic>
        <p:nvPicPr>
          <p:cNvPr id="343" name="Google Shape;343;p41"/>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44" name="Google Shape;344;p41"/>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45" name="Google Shape;345;p41"/>
          <p:cNvPicPr preferRelativeResize="0"/>
          <p:nvPr/>
        </p:nvPicPr>
        <p:blipFill>
          <a:blip r:embed="rId5">
            <a:alphaModFix/>
          </a:blip>
          <a:stretch>
            <a:fillRect/>
          </a:stretch>
        </p:blipFill>
        <p:spPr>
          <a:xfrm>
            <a:off x="634188" y="2571350"/>
            <a:ext cx="5953125" cy="3124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9"/>
        <p:cNvGrpSpPr/>
        <p:nvPr/>
      </p:nvGrpSpPr>
      <p:grpSpPr>
        <a:xfrm>
          <a:off x="0" y="0"/>
          <a:ext cx="0" cy="0"/>
          <a:chOff x="0" y="0"/>
          <a:chExt cx="0" cy="0"/>
        </a:xfrm>
      </p:grpSpPr>
      <p:sp>
        <p:nvSpPr>
          <p:cNvPr id="350" name="Google Shape;350;p42"/>
          <p:cNvSpPr/>
          <p:nvPr/>
        </p:nvSpPr>
        <p:spPr>
          <a:xfrm>
            <a:off x="634200" y="1176775"/>
            <a:ext cx="7892100" cy="16374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텐서플로우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457200" algn="l" rtl="0">
              <a:lnSpc>
                <a:spcPct val="171429"/>
              </a:lnSpc>
              <a:spcBef>
                <a:spcPts val="500"/>
              </a:spcBef>
              <a:spcAft>
                <a:spcPts val="0"/>
              </a:spcAft>
              <a:buClr>
                <a:schemeClr val="dk1"/>
              </a:buClr>
              <a:buSzPts val="1100"/>
              <a:buFont typeface="Arial"/>
              <a:buNone/>
            </a:pPr>
            <a:r>
              <a:rPr lang="ko-KR" sz="1600" b="1" dirty="0">
                <a:solidFill>
                  <a:srgbClr val="666666"/>
                </a:solidFill>
                <a:highlight>
                  <a:srgbClr val="F1F1F1"/>
                </a:highlight>
                <a:latin typeface="Courier New"/>
                <a:ea typeface="Courier New"/>
                <a:cs typeface="Courier New"/>
                <a:sym typeface="Courier New"/>
              </a:rPr>
              <a:t>&gt;pip install tensorflow</a:t>
            </a:r>
            <a:endParaRPr sz="1600" b="1"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9900FF"/>
                </a:solidFill>
                <a:latin typeface="Malgun Gothic"/>
                <a:ea typeface="Malgun Gothic"/>
                <a:cs typeface="Malgun Gothic"/>
                <a:sym typeface="Malgun Gothic"/>
              </a:rPr>
              <a:t>이미 설치가 된 경우는 ‘Requirement already satisfied’라는 메세지가 보여집니다.</a:t>
            </a:r>
            <a:endParaRPr sz="1100" dirty="0">
              <a:solidFill>
                <a:srgbClr val="9900FF"/>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51" name="Google Shape;351;p42"/>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52" name="Google Shape;352;p42"/>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18</a:t>
            </a:fld>
            <a:endParaRPr/>
          </a:p>
        </p:txBody>
      </p:sp>
      <p:pic>
        <p:nvPicPr>
          <p:cNvPr id="353" name="Google Shape;353;p42"/>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54" name="Google Shape;354;p42"/>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55" name="Google Shape;355;p42"/>
          <p:cNvPicPr preferRelativeResize="0"/>
          <p:nvPr/>
        </p:nvPicPr>
        <p:blipFill>
          <a:blip r:embed="rId5">
            <a:alphaModFix/>
          </a:blip>
          <a:stretch>
            <a:fillRect/>
          </a:stretch>
        </p:blipFill>
        <p:spPr>
          <a:xfrm>
            <a:off x="634200" y="2889972"/>
            <a:ext cx="6755500" cy="3032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9"/>
        <p:cNvGrpSpPr/>
        <p:nvPr/>
      </p:nvGrpSpPr>
      <p:grpSpPr>
        <a:xfrm>
          <a:off x="0" y="0"/>
          <a:ext cx="0" cy="0"/>
          <a:chOff x="0" y="0"/>
          <a:chExt cx="0" cy="0"/>
        </a:xfrm>
      </p:grpSpPr>
      <p:sp>
        <p:nvSpPr>
          <p:cNvPr id="360" name="Google Shape;360;p43"/>
          <p:cNvSpPr/>
          <p:nvPr/>
        </p:nvSpPr>
        <p:spPr>
          <a:xfrm>
            <a:off x="634200" y="1176775"/>
            <a:ext cx="7892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주피터 실행</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 주피터 노트북을 실행하려면 아나콘다 프롬프트에서 </a:t>
            </a:r>
            <a:r>
              <a:rPr lang="ko-KR" dirty="0">
                <a:solidFill>
                  <a:srgbClr val="444444"/>
                </a:solidFill>
                <a:latin typeface="Consolas"/>
                <a:ea typeface="Consolas"/>
                <a:cs typeface="Consolas"/>
                <a:sym typeface="Consolas"/>
              </a:rPr>
              <a:t>jupyter notebook</a:t>
            </a:r>
            <a:r>
              <a:rPr lang="ko-KR" dirty="0">
                <a:solidFill>
                  <a:srgbClr val="444444"/>
                </a:solidFill>
                <a:latin typeface="Malgun Gothic"/>
                <a:ea typeface="Malgun Gothic"/>
                <a:cs typeface="Malgun Gothic"/>
                <a:sym typeface="Malgun Gothic"/>
              </a:rPr>
              <a:t> 명령을 사용합니다.</a:t>
            </a: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dirty="0">
              <a:solidFill>
                <a:srgbClr val="444444"/>
              </a:solidFill>
              <a:latin typeface="Malgun Gothic"/>
              <a:ea typeface="Malgun Gothic"/>
              <a:cs typeface="Malgun Gothic"/>
              <a:sym typeface="Malgun Gothic"/>
            </a:endParaRPr>
          </a:p>
          <a:p>
            <a:pPr marL="0" lvl="0" indent="457200" algn="l" rtl="0">
              <a:lnSpc>
                <a:spcPct val="171429"/>
              </a:lnSpc>
              <a:spcBef>
                <a:spcPts val="0"/>
              </a:spcBef>
              <a:spcAft>
                <a:spcPts val="0"/>
              </a:spcAft>
              <a:buClr>
                <a:schemeClr val="dk1"/>
              </a:buClr>
              <a:buSzPts val="1100"/>
              <a:buFont typeface="Arial"/>
              <a:buNone/>
            </a:pPr>
            <a:r>
              <a:rPr lang="ko-KR" sz="1800" b="1" dirty="0">
                <a:solidFill>
                  <a:srgbClr val="666666"/>
                </a:solidFill>
                <a:highlight>
                  <a:srgbClr val="F1F1F1"/>
                </a:highlight>
                <a:latin typeface="Courier New"/>
                <a:ea typeface="Courier New"/>
                <a:cs typeface="Courier New"/>
                <a:sym typeface="Courier New"/>
              </a:rPr>
              <a:t>&gt;jupyter notebook</a:t>
            </a:r>
            <a:endParaRPr sz="1800" b="1"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endParaRPr dirty="0">
              <a:solidFill>
                <a:srgbClr val="666666"/>
              </a:solidFill>
              <a:highlight>
                <a:srgbClr val="F1F1F1"/>
              </a:highlight>
              <a:latin typeface="Courier New"/>
              <a:ea typeface="Courier New"/>
              <a:cs typeface="Courier New"/>
              <a:sym typeface="Courier New"/>
            </a:endParaRPr>
          </a:p>
          <a:p>
            <a:pPr marL="0" lvl="0" indent="0" algn="l" rtl="0">
              <a:lnSpc>
                <a:spcPct val="171429"/>
              </a:lnSpc>
              <a:spcBef>
                <a:spcPts val="0"/>
              </a:spcBef>
              <a:spcAft>
                <a:spcPts val="0"/>
              </a:spcAft>
              <a:buClr>
                <a:schemeClr val="dk1"/>
              </a:buClr>
              <a:buSzPts val="1100"/>
              <a:buFont typeface="Arial"/>
              <a:buNone/>
            </a:pPr>
            <a:r>
              <a:rPr lang="ko-KR" dirty="0">
                <a:solidFill>
                  <a:srgbClr val="444444"/>
                </a:solidFill>
                <a:latin typeface="Malgun Gothic"/>
                <a:ea typeface="Malgun Gothic"/>
                <a:cs typeface="Malgun Gothic"/>
                <a:sym typeface="Malgun Gothic"/>
              </a:rPr>
              <a:t>주피터 노트북이 실행되면 자동으로 기본 브라우저가 실행되어 주피터 노트북 서버에 접속합니다. </a:t>
            </a:r>
            <a:endParaRPr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61" name="Google Shape;361;p43"/>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62" name="Google Shape;362;p43"/>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19</a:t>
            </a:fld>
            <a:endParaRPr/>
          </a:p>
        </p:txBody>
      </p:sp>
      <p:pic>
        <p:nvPicPr>
          <p:cNvPr id="363" name="Google Shape;363;p43"/>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64" name="Google Shape;364;p43"/>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pic>
        <p:nvPicPr>
          <p:cNvPr id="195" name="Google Shape;195;p26"/>
          <p:cNvPicPr preferRelativeResize="0"/>
          <p:nvPr/>
        </p:nvPicPr>
        <p:blipFill rotWithShape="1">
          <a:blip r:embed="rId4">
            <a:alphaModFix/>
          </a:blip>
          <a:srcRect/>
          <a:stretch/>
        </p:blipFill>
        <p:spPr>
          <a:xfrm>
            <a:off x="6748429" y="496111"/>
            <a:ext cx="1892301" cy="457200"/>
          </a:xfrm>
          <a:prstGeom prst="rect">
            <a:avLst/>
          </a:prstGeom>
          <a:noFill/>
          <a:ln>
            <a:noFill/>
          </a:ln>
        </p:spPr>
      </p:pic>
      <p:sp>
        <p:nvSpPr>
          <p:cNvPr id="196" name="Google Shape;196;p26"/>
          <p:cNvSpPr/>
          <p:nvPr/>
        </p:nvSpPr>
        <p:spPr>
          <a:xfrm>
            <a:off x="969550" y="3652900"/>
            <a:ext cx="2019000" cy="60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1500" b="1">
                <a:solidFill>
                  <a:srgbClr val="2AB9C7"/>
                </a:solidFill>
              </a:rPr>
              <a:t>구글 텐서플로우 인스톨하기</a:t>
            </a:r>
            <a:endParaRPr sz="1500" b="1">
              <a:solidFill>
                <a:srgbClr val="2AB9C7"/>
              </a:solidFill>
              <a:latin typeface="Arial"/>
              <a:ea typeface="Arial"/>
              <a:cs typeface="Arial"/>
              <a:sym typeface="Arial"/>
            </a:endParaRPr>
          </a:p>
        </p:txBody>
      </p:sp>
      <p:sp>
        <p:nvSpPr>
          <p:cNvPr id="197" name="Google Shape;197;p26"/>
          <p:cNvSpPr/>
          <p:nvPr/>
        </p:nvSpPr>
        <p:spPr>
          <a:xfrm>
            <a:off x="3737625" y="3652900"/>
            <a:ext cx="2428200" cy="32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1500" b="1">
                <a:solidFill>
                  <a:srgbClr val="2AB9C7"/>
                </a:solidFill>
              </a:rPr>
              <a:t>구글 Colab 실행하기</a:t>
            </a:r>
            <a:endParaRPr sz="1500" b="1">
              <a:solidFill>
                <a:srgbClr val="2AB9C7"/>
              </a:solidFill>
              <a:latin typeface="Arial"/>
              <a:ea typeface="Arial"/>
              <a:cs typeface="Arial"/>
              <a:sym typeface="Arial"/>
            </a:endParaRPr>
          </a:p>
        </p:txBody>
      </p:sp>
      <p:pic>
        <p:nvPicPr>
          <p:cNvPr id="198" name="Google Shape;198;p26"/>
          <p:cNvPicPr preferRelativeResize="0"/>
          <p:nvPr/>
        </p:nvPicPr>
        <p:blipFill rotWithShape="1">
          <a:blip r:embed="rId5">
            <a:alphaModFix/>
          </a:blip>
          <a:srcRect/>
          <a:stretch/>
        </p:blipFill>
        <p:spPr>
          <a:xfrm>
            <a:off x="964429" y="2763895"/>
            <a:ext cx="889000" cy="889000"/>
          </a:xfrm>
          <a:prstGeom prst="rect">
            <a:avLst/>
          </a:prstGeom>
          <a:noFill/>
          <a:ln>
            <a:noFill/>
          </a:ln>
        </p:spPr>
      </p:pic>
      <p:pic>
        <p:nvPicPr>
          <p:cNvPr id="199" name="Google Shape;199;p26"/>
          <p:cNvPicPr preferRelativeResize="0"/>
          <p:nvPr/>
        </p:nvPicPr>
        <p:blipFill rotWithShape="1">
          <a:blip r:embed="rId5">
            <a:alphaModFix/>
          </a:blip>
          <a:srcRect/>
          <a:stretch/>
        </p:blipFill>
        <p:spPr>
          <a:xfrm>
            <a:off x="6621376" y="2763895"/>
            <a:ext cx="889000" cy="889000"/>
          </a:xfrm>
          <a:prstGeom prst="rect">
            <a:avLst/>
          </a:prstGeom>
          <a:noFill/>
          <a:ln>
            <a:noFill/>
          </a:ln>
        </p:spPr>
      </p:pic>
      <p:pic>
        <p:nvPicPr>
          <p:cNvPr id="200" name="Google Shape;200;p26"/>
          <p:cNvPicPr preferRelativeResize="0"/>
          <p:nvPr/>
        </p:nvPicPr>
        <p:blipFill rotWithShape="1">
          <a:blip r:embed="rId5">
            <a:alphaModFix/>
          </a:blip>
          <a:srcRect/>
          <a:stretch/>
        </p:blipFill>
        <p:spPr>
          <a:xfrm>
            <a:off x="3737633" y="2763895"/>
            <a:ext cx="889000" cy="889000"/>
          </a:xfrm>
          <a:prstGeom prst="rect">
            <a:avLst/>
          </a:prstGeom>
          <a:noFill/>
          <a:ln>
            <a:noFill/>
          </a:ln>
        </p:spPr>
      </p:pic>
      <p:sp>
        <p:nvSpPr>
          <p:cNvPr id="201" name="Google Shape;201;p26"/>
          <p:cNvSpPr/>
          <p:nvPr/>
        </p:nvSpPr>
        <p:spPr>
          <a:xfrm>
            <a:off x="1102751" y="2919492"/>
            <a:ext cx="620700" cy="523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2800" b="1">
                <a:solidFill>
                  <a:schemeClr val="lt1"/>
                </a:solidFill>
                <a:latin typeface="Arial"/>
                <a:ea typeface="Arial"/>
                <a:cs typeface="Arial"/>
                <a:sym typeface="Arial"/>
              </a:rPr>
              <a:t>01</a:t>
            </a:r>
            <a:endParaRPr sz="2800" b="1">
              <a:solidFill>
                <a:schemeClr val="lt1"/>
              </a:solidFill>
              <a:latin typeface="Arial"/>
              <a:ea typeface="Arial"/>
              <a:cs typeface="Arial"/>
              <a:sym typeface="Arial"/>
            </a:endParaRPr>
          </a:p>
        </p:txBody>
      </p:sp>
      <p:sp>
        <p:nvSpPr>
          <p:cNvPr id="202" name="Google Shape;202;p26"/>
          <p:cNvSpPr/>
          <p:nvPr/>
        </p:nvSpPr>
        <p:spPr>
          <a:xfrm>
            <a:off x="3871791" y="2919492"/>
            <a:ext cx="620700" cy="523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2800" b="1">
                <a:solidFill>
                  <a:schemeClr val="lt1"/>
                </a:solidFill>
                <a:latin typeface="Arial"/>
                <a:ea typeface="Arial"/>
                <a:cs typeface="Arial"/>
                <a:sym typeface="Arial"/>
              </a:rPr>
              <a:t>02</a:t>
            </a:r>
            <a:endParaRPr sz="2800" b="1">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8"/>
        <p:cNvGrpSpPr/>
        <p:nvPr/>
      </p:nvGrpSpPr>
      <p:grpSpPr>
        <a:xfrm>
          <a:off x="0" y="0"/>
          <a:ext cx="0" cy="0"/>
          <a:chOff x="0" y="0"/>
          <a:chExt cx="0" cy="0"/>
        </a:xfrm>
      </p:grpSpPr>
      <p:sp>
        <p:nvSpPr>
          <p:cNvPr id="369" name="Google Shape;369;p44"/>
          <p:cNvSpPr/>
          <p:nvPr/>
        </p:nvSpPr>
        <p:spPr>
          <a:xfrm>
            <a:off x="634200" y="1176775"/>
            <a:ext cx="7892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주피터 실행</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70" name="Google Shape;370;p44"/>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71" name="Google Shape;371;p44"/>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20</a:t>
            </a:fld>
            <a:endParaRPr/>
          </a:p>
        </p:txBody>
      </p:sp>
      <p:pic>
        <p:nvPicPr>
          <p:cNvPr id="372" name="Google Shape;372;p44"/>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73" name="Google Shape;373;p44"/>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74" name="Google Shape;374;p44"/>
          <p:cNvPicPr preferRelativeResize="0"/>
          <p:nvPr/>
        </p:nvPicPr>
        <p:blipFill>
          <a:blip r:embed="rId5">
            <a:alphaModFix/>
          </a:blip>
          <a:stretch>
            <a:fillRect/>
          </a:stretch>
        </p:blipFill>
        <p:spPr>
          <a:xfrm>
            <a:off x="552450" y="2381725"/>
            <a:ext cx="8039100" cy="1981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8"/>
        <p:cNvGrpSpPr/>
        <p:nvPr/>
      </p:nvGrpSpPr>
      <p:grpSpPr>
        <a:xfrm>
          <a:off x="0" y="0"/>
          <a:ext cx="0" cy="0"/>
          <a:chOff x="0" y="0"/>
          <a:chExt cx="0" cy="0"/>
        </a:xfrm>
      </p:grpSpPr>
      <p:sp>
        <p:nvSpPr>
          <p:cNvPr id="379" name="Google Shape;379;p45"/>
          <p:cNvSpPr/>
          <p:nvPr/>
        </p:nvSpPr>
        <p:spPr>
          <a:xfrm>
            <a:off x="634200" y="1176775"/>
            <a:ext cx="2201100" cy="46701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주피터 실행</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로컬 컴퓨터의 주피터 노트북 서버 주소는 </a:t>
            </a:r>
            <a:r>
              <a:rPr lang="ko-KR" sz="1150" dirty="0">
                <a:solidFill>
                  <a:srgbClr val="0000FF"/>
                </a:solidFill>
                <a:latin typeface="Malgun Gothic"/>
                <a:ea typeface="Malgun Gothic"/>
                <a:cs typeface="Malgun Gothic"/>
                <a:sym typeface="Malgun Gothic"/>
              </a:rPr>
              <a:t>http://localhost:8888/ </a:t>
            </a:r>
            <a:r>
              <a:rPr lang="ko-KR" sz="1150" dirty="0">
                <a:solidFill>
                  <a:srgbClr val="444444"/>
                </a:solidFill>
                <a:latin typeface="Malgun Gothic"/>
                <a:ea typeface="Malgun Gothic"/>
                <a:cs typeface="Malgun Gothic"/>
                <a:sym typeface="Malgun Gothic"/>
              </a:rPr>
              <a:t>입니다.</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 </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주피터 노트북을 실행한 현재 폴더를 기본 홈 페이지로 설정됩니다. </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이 폴더 하위에 파이썬 주피터 노트북을 만들고 실행할 수 있습니다.</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80" name="Google Shape;380;p45"/>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81" name="Google Shape;381;p45"/>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21</a:t>
            </a:fld>
            <a:endParaRPr/>
          </a:p>
        </p:txBody>
      </p:sp>
      <p:pic>
        <p:nvPicPr>
          <p:cNvPr id="382" name="Google Shape;382;p45"/>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83" name="Google Shape;383;p45"/>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84" name="Google Shape;384;p45"/>
          <p:cNvPicPr preferRelativeResize="0"/>
          <p:nvPr/>
        </p:nvPicPr>
        <p:blipFill>
          <a:blip r:embed="rId5">
            <a:alphaModFix/>
          </a:blip>
          <a:stretch>
            <a:fillRect/>
          </a:stretch>
        </p:blipFill>
        <p:spPr>
          <a:xfrm>
            <a:off x="2958724" y="1643450"/>
            <a:ext cx="5696250" cy="373674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8"/>
        <p:cNvGrpSpPr/>
        <p:nvPr/>
      </p:nvGrpSpPr>
      <p:grpSpPr>
        <a:xfrm>
          <a:off x="0" y="0"/>
          <a:ext cx="0" cy="0"/>
          <a:chOff x="0" y="0"/>
          <a:chExt cx="0" cy="0"/>
        </a:xfrm>
      </p:grpSpPr>
      <p:sp>
        <p:nvSpPr>
          <p:cNvPr id="389" name="Google Shape;389;p46"/>
          <p:cNvSpPr/>
          <p:nvPr/>
        </p:nvSpPr>
        <p:spPr>
          <a:xfrm>
            <a:off x="634200" y="1176775"/>
            <a:ext cx="7877400" cy="14877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주피터 실행</a:t>
            </a:r>
            <a:endParaRPr sz="2300" b="1" dirty="0">
              <a:solidFill>
                <a:srgbClr val="444444"/>
              </a:solidFill>
              <a:latin typeface="Malgun Gothic"/>
              <a:ea typeface="Malgun Gothic"/>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Documents 폴더로 들어가서 새로운 파이썬 노트북을 만들어 보겠습니다. 오른쪽 위에 있는 New 버튼을 누르면 새로운 파이썬 3 주피터 노트북을 생성할 수 있습니다.</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390" name="Google Shape;390;p46"/>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391" name="Google Shape;391;p46"/>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22</a:t>
            </a:fld>
            <a:endParaRPr/>
          </a:p>
        </p:txBody>
      </p:sp>
      <p:pic>
        <p:nvPicPr>
          <p:cNvPr id="392" name="Google Shape;392;p46"/>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393" name="Google Shape;393;p46"/>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394" name="Google Shape;394;p46"/>
          <p:cNvPicPr preferRelativeResize="0"/>
          <p:nvPr/>
        </p:nvPicPr>
        <p:blipFill>
          <a:blip r:embed="rId5">
            <a:alphaModFix/>
          </a:blip>
          <a:stretch>
            <a:fillRect/>
          </a:stretch>
        </p:blipFill>
        <p:spPr>
          <a:xfrm>
            <a:off x="749425" y="2304075"/>
            <a:ext cx="5737000" cy="378183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8"/>
        <p:cNvGrpSpPr/>
        <p:nvPr/>
      </p:nvGrpSpPr>
      <p:grpSpPr>
        <a:xfrm>
          <a:off x="0" y="0"/>
          <a:ext cx="0" cy="0"/>
          <a:chOff x="0" y="0"/>
          <a:chExt cx="0" cy="0"/>
        </a:xfrm>
      </p:grpSpPr>
      <p:sp>
        <p:nvSpPr>
          <p:cNvPr id="399" name="Google Shape;399;p47"/>
          <p:cNvSpPr/>
          <p:nvPr/>
        </p:nvSpPr>
        <p:spPr>
          <a:xfrm>
            <a:off x="634200" y="1176775"/>
            <a:ext cx="7877400" cy="41130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주피터 실행</a:t>
            </a:r>
            <a:endParaRPr sz="2300" b="1" dirty="0">
              <a:solidFill>
                <a:srgbClr val="444444"/>
              </a:solidFill>
              <a:latin typeface="Malgun Gothic"/>
              <a:ea typeface="Malgun Gothic"/>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새로운 브라우저 탭이 열리면서 Untitled 노트북이 생성됩니다. </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첫번째 코드 셀(cell)에 </a:t>
            </a:r>
            <a:r>
              <a:rPr lang="ko-KR" sz="1200" b="1" dirty="0">
                <a:solidFill>
                  <a:srgbClr val="666666"/>
                </a:solidFill>
                <a:highlight>
                  <a:srgbClr val="F1F1F1"/>
                </a:highlight>
                <a:latin typeface="Courier New"/>
                <a:ea typeface="Courier New"/>
                <a:cs typeface="Courier New"/>
                <a:sym typeface="Courier New"/>
              </a:rPr>
              <a:t>import tensorflow as tf</a:t>
            </a:r>
            <a:r>
              <a:rPr lang="ko-KR" sz="1150" dirty="0">
                <a:solidFill>
                  <a:srgbClr val="444444"/>
                </a:solidFill>
                <a:latin typeface="Malgun Gothic"/>
                <a:ea typeface="Malgun Gothic"/>
                <a:cs typeface="Malgun Gothic"/>
                <a:sym typeface="Malgun Gothic"/>
              </a:rPr>
              <a:t>를 입력하고 </a:t>
            </a:r>
            <a:r>
              <a:rPr lang="ko-KR" sz="1150" b="1" i="1" dirty="0">
                <a:solidFill>
                  <a:srgbClr val="444444"/>
                </a:solidFill>
                <a:highlight>
                  <a:srgbClr val="FFFFFF"/>
                </a:highlight>
                <a:latin typeface="Malgun Gothic"/>
                <a:ea typeface="Malgun Gothic"/>
                <a:cs typeface="Malgun Gothic"/>
                <a:sym typeface="Malgun Gothic"/>
              </a:rPr>
              <a:t>Shift+엔터 키</a:t>
            </a:r>
            <a:r>
              <a:rPr lang="ko-KR" sz="1150" dirty="0">
                <a:solidFill>
                  <a:srgbClr val="444444"/>
                </a:solidFill>
                <a:latin typeface="Malgun Gothic"/>
                <a:ea typeface="Malgun Gothic"/>
                <a:cs typeface="Malgun Gothic"/>
                <a:sym typeface="Malgun Gothic"/>
              </a:rPr>
              <a:t>를 입력합니다. </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아무런 메세지가 나오지 않으면 텐서플로를 주피터 노트북에서 사용할 수 있도록 설치에 성공한 것입니다.</a:t>
            </a: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endParaRPr sz="1150" dirty="0">
              <a:solidFill>
                <a:srgbClr val="444444"/>
              </a:solidFill>
              <a:latin typeface="Malgun Gothic"/>
              <a:ea typeface="Malgun Gothic"/>
              <a:cs typeface="Malgun Gothic"/>
              <a:sym typeface="Malgun Gothic"/>
            </a:endParaRPr>
          </a:p>
          <a:p>
            <a:pPr marL="0" lvl="0" indent="0" algn="l" rtl="0">
              <a:lnSpc>
                <a:spcPct val="171429"/>
              </a:lnSpc>
              <a:spcBef>
                <a:spcPts val="0"/>
              </a:spcBef>
              <a:spcAft>
                <a:spcPts val="0"/>
              </a:spcAft>
              <a:buClr>
                <a:schemeClr val="dk1"/>
              </a:buClr>
              <a:buSzPts val="1100"/>
              <a:buFont typeface="Arial"/>
              <a:buNone/>
            </a:pPr>
            <a:r>
              <a:rPr lang="ko-KR" sz="1150" dirty="0">
                <a:solidFill>
                  <a:srgbClr val="444444"/>
                </a:solidFill>
                <a:latin typeface="Malgun Gothic"/>
                <a:ea typeface="Malgun Gothic"/>
                <a:cs typeface="Malgun Gothic"/>
                <a:sym typeface="Malgun Gothic"/>
              </a:rPr>
              <a:t>또한, </a:t>
            </a:r>
            <a:r>
              <a:rPr lang="ko-KR" sz="1200" b="1" dirty="0">
                <a:solidFill>
                  <a:srgbClr val="666666"/>
                </a:solidFill>
                <a:highlight>
                  <a:srgbClr val="F1F1F1"/>
                </a:highlight>
                <a:latin typeface="Courier New"/>
                <a:ea typeface="Courier New"/>
                <a:cs typeface="Courier New"/>
                <a:sym typeface="Courier New"/>
              </a:rPr>
              <a:t>tf.__version__</a:t>
            </a:r>
            <a:r>
              <a:rPr lang="ko-KR" sz="1150" dirty="0">
                <a:solidFill>
                  <a:schemeClr val="dk1"/>
                </a:solidFill>
              </a:rPr>
              <a:t> 로 현재 텐서플로우 버전을 알수 있습니다.</a:t>
            </a:r>
            <a:endParaRPr sz="1150"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5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400" name="Google Shape;400;p47"/>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401" name="Google Shape;401;p47"/>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23</a:t>
            </a:fld>
            <a:endParaRPr/>
          </a:p>
        </p:txBody>
      </p:sp>
      <p:pic>
        <p:nvPicPr>
          <p:cNvPr id="402" name="Google Shape;402;p47"/>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403" name="Google Shape;403;p47"/>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7"/>
        <p:cNvGrpSpPr/>
        <p:nvPr/>
      </p:nvGrpSpPr>
      <p:grpSpPr>
        <a:xfrm>
          <a:off x="0" y="0"/>
          <a:ext cx="0" cy="0"/>
          <a:chOff x="0" y="0"/>
          <a:chExt cx="0" cy="0"/>
        </a:xfrm>
      </p:grpSpPr>
      <p:sp>
        <p:nvSpPr>
          <p:cNvPr id="408" name="Google Shape;408;p48"/>
          <p:cNvSpPr/>
          <p:nvPr/>
        </p:nvSpPr>
        <p:spPr>
          <a:xfrm>
            <a:off x="3977900" y="2609900"/>
            <a:ext cx="4208100" cy="783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SzPts val="1100"/>
              <a:buNone/>
            </a:pPr>
            <a:r>
              <a:rPr lang="ko-KR" sz="3200" b="1">
                <a:solidFill>
                  <a:srgbClr val="2AB9C7"/>
                </a:solidFill>
              </a:rPr>
              <a:t>구글 Colab 실행하기</a:t>
            </a:r>
            <a:endParaRPr sz="3200" b="1">
              <a:solidFill>
                <a:srgbClr val="2AB9C7"/>
              </a:solidFill>
            </a:endParaRPr>
          </a:p>
        </p:txBody>
      </p:sp>
      <p:sp>
        <p:nvSpPr>
          <p:cNvPr id="409" name="Google Shape;409;p48"/>
          <p:cNvSpPr/>
          <p:nvPr/>
        </p:nvSpPr>
        <p:spPr>
          <a:xfrm>
            <a:off x="451621" y="741250"/>
            <a:ext cx="11457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100"/>
              <a:buFont typeface="Arial"/>
              <a:buNone/>
            </a:pPr>
            <a:r>
              <a:rPr lang="ko-KR" sz="1200" b="1">
                <a:solidFill>
                  <a:schemeClr val="lt1"/>
                </a:solidFill>
              </a:rPr>
              <a:t>인공지능 소개</a:t>
            </a:r>
            <a:endParaRPr sz="1200" b="1">
              <a:solidFill>
                <a:schemeClr val="lt1"/>
              </a:solidFill>
            </a:endParaRPr>
          </a:p>
          <a:p>
            <a:pPr marL="0" marR="0" lvl="0" indent="0" algn="l" rtl="0">
              <a:spcBef>
                <a:spcPts val="0"/>
              </a:spcBef>
              <a:spcAft>
                <a:spcPts val="0"/>
              </a:spcAft>
              <a:buClr>
                <a:schemeClr val="dk1"/>
              </a:buClr>
              <a:buSzPts val="1100"/>
              <a:buFont typeface="Arial"/>
              <a:buNone/>
            </a:pPr>
            <a:endParaRPr sz="1200" b="1">
              <a:solidFill>
                <a:schemeClr val="lt1"/>
              </a:solidFill>
            </a:endParaRPr>
          </a:p>
          <a:p>
            <a:pPr marL="0" marR="0" lvl="0" indent="0" algn="l" rtl="0">
              <a:spcBef>
                <a:spcPts val="0"/>
              </a:spcBef>
              <a:spcAft>
                <a:spcPts val="0"/>
              </a:spcAft>
              <a:buNone/>
            </a:pPr>
            <a:endParaRPr sz="1200" b="1">
              <a:solidFill>
                <a:schemeClr val="lt1"/>
              </a:solidFill>
            </a:endParaRPr>
          </a:p>
        </p:txBody>
      </p:sp>
      <p:sp>
        <p:nvSpPr>
          <p:cNvPr id="410" name="Google Shape;410;p48"/>
          <p:cNvSpPr/>
          <p:nvPr/>
        </p:nvSpPr>
        <p:spPr>
          <a:xfrm>
            <a:off x="2852363" y="2346204"/>
            <a:ext cx="1210500" cy="1107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6600" b="1">
                <a:solidFill>
                  <a:srgbClr val="2AB9C7"/>
                </a:solidFill>
                <a:latin typeface="Arial"/>
                <a:ea typeface="Arial"/>
                <a:cs typeface="Arial"/>
                <a:sym typeface="Arial"/>
              </a:rPr>
              <a:t>02</a:t>
            </a:r>
            <a:endParaRPr sz="6600" b="1">
              <a:solidFill>
                <a:srgbClr val="2AB9C7"/>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4"/>
        <p:cNvGrpSpPr/>
        <p:nvPr/>
      </p:nvGrpSpPr>
      <p:grpSpPr>
        <a:xfrm>
          <a:off x="0" y="0"/>
          <a:ext cx="0" cy="0"/>
          <a:chOff x="0" y="0"/>
          <a:chExt cx="0" cy="0"/>
        </a:xfrm>
      </p:grpSpPr>
      <p:sp>
        <p:nvSpPr>
          <p:cNvPr id="415" name="Google Shape;415;p49"/>
          <p:cNvSpPr/>
          <p:nvPr/>
        </p:nvSpPr>
        <p:spPr>
          <a:xfrm>
            <a:off x="634200" y="1176775"/>
            <a:ext cx="7877400" cy="43035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Google Colab</a:t>
            </a:r>
            <a:endParaRPr sz="2300" b="1" dirty="0">
              <a:solidFill>
                <a:srgbClr val="444444"/>
              </a:solidFill>
              <a:latin typeface="Malgun Gothic"/>
              <a:ea typeface="Malgun Gothic"/>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457200" lvl="0" indent="-304800" algn="l" rtl="0">
              <a:lnSpc>
                <a:spcPct val="150000"/>
              </a:lnSpc>
              <a:spcBef>
                <a:spcPts val="0"/>
              </a:spcBef>
              <a:spcAft>
                <a:spcPts val="0"/>
              </a:spcAft>
              <a:buClr>
                <a:srgbClr val="737373"/>
              </a:buClr>
              <a:buSzPts val="1200"/>
              <a:buFont typeface="Roboto"/>
              <a:buChar char="●"/>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Colaboratory는 설치가 필요없고 전적으로 클라우드에서 실행되는 무료 Jupyter 노트북 환경</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04800" algn="l" rtl="0">
              <a:lnSpc>
                <a:spcPct val="150000"/>
              </a:lnSpc>
              <a:spcBef>
                <a:spcPts val="0"/>
              </a:spcBef>
              <a:spcAft>
                <a:spcPts val="0"/>
              </a:spcAft>
              <a:buClr>
                <a:srgbClr val="737373"/>
              </a:buClr>
              <a:buSzPts val="1200"/>
              <a:buFont typeface="Roboto"/>
              <a:buChar char="●"/>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Colaboratory를 사용하면 브라우저에서 무료로 코드를 작성하고 실행하고 분석을 저장 및 공유하며 강력한 컴퓨팅 리소스에 액세스 가능</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04800" algn="l" rtl="0">
              <a:lnSpc>
                <a:spcPct val="150000"/>
              </a:lnSpc>
              <a:spcBef>
                <a:spcPts val="0"/>
              </a:spcBef>
              <a:spcAft>
                <a:spcPts val="0"/>
              </a:spcAft>
              <a:buClr>
                <a:srgbClr val="737373"/>
              </a:buClr>
              <a:buSzPts val="1200"/>
              <a:buFont typeface="Roboto"/>
              <a:buChar char="●"/>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코랩에선 파이썬을 자유롭게 코딩할 수 있고, 텐서플로우나 케라스 등 딥러닝 라이브러리도 쉽게 사용가능</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04800" algn="l" rtl="0">
              <a:lnSpc>
                <a:spcPct val="150000"/>
              </a:lnSpc>
              <a:spcBef>
                <a:spcPts val="0"/>
              </a:spcBef>
              <a:spcAft>
                <a:spcPts val="0"/>
              </a:spcAft>
              <a:buClr>
                <a:srgbClr val="737373"/>
              </a:buClr>
              <a:buSzPts val="1200"/>
              <a:buFont typeface="Roboto"/>
              <a:buChar char="●"/>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데이터 관련 처리를 하다보면 자신의 데이터를 클라우드 상에서 올려서 테스트 해야할 때가 있는데,  로컬 디스크에서 코랩 클라우드 상에 바로 업로드 가능.</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04800" algn="l" rtl="0">
              <a:lnSpc>
                <a:spcPct val="150000"/>
              </a:lnSpc>
              <a:spcBef>
                <a:spcPts val="0"/>
              </a:spcBef>
              <a:spcAft>
                <a:spcPts val="0"/>
              </a:spcAft>
              <a:buClr>
                <a:srgbClr val="737373"/>
              </a:buClr>
              <a:buSzPts val="1200"/>
              <a:buFont typeface="Roboto"/>
              <a:buChar char="●"/>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또한, 구글 드라이브 상에 올린다음 연동 후 사용 가능</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endParaRPr sz="1200" dirty="0">
              <a:solidFill>
                <a:schemeClr val="dk1"/>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r>
              <a:rPr lang="ko-KR" sz="1200" dirty="0">
                <a:solidFill>
                  <a:srgbClr val="737373"/>
                </a:solidFill>
                <a:latin typeface="맑은 고딕" panose="020B0503020000020004" pitchFamily="50" charset="-127"/>
                <a:ea typeface="맑은 고딕" panose="020B0503020000020004" pitchFamily="50" charset="-127"/>
                <a:cs typeface="Roboto"/>
                <a:sym typeface="Roboto"/>
              </a:rPr>
              <a:t>아래 링크에서 시작</a:t>
            </a: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r>
              <a:rPr lang="ko-KR" sz="1200" u="sng" dirty="0">
                <a:solidFill>
                  <a:srgbClr val="1756A9"/>
                </a:solidFill>
                <a:latin typeface="맑은 고딕" panose="020B0503020000020004" pitchFamily="50" charset="-127"/>
                <a:ea typeface="맑은 고딕" panose="020B0503020000020004" pitchFamily="50" charset="-127"/>
                <a:cs typeface="Roboto"/>
                <a:sym typeface="Roboto"/>
                <a:hlinkClick r:id="rId4"/>
              </a:rPr>
              <a:t>https://colab.research.google.com/</a:t>
            </a:r>
            <a:endParaRPr sz="1200"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7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416" name="Google Shape;416;p49"/>
          <p:cNvSpPr/>
          <p:nvPr/>
        </p:nvSpPr>
        <p:spPr>
          <a:xfrm>
            <a:off x="6402225" y="333525"/>
            <a:ext cx="2355900" cy="64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ko-KR" sz="1800" b="1">
                <a:solidFill>
                  <a:schemeClr val="lt1"/>
                </a:solidFill>
              </a:rPr>
              <a:t>구글 Colab 실행하기</a:t>
            </a:r>
            <a:endParaRPr sz="1800" b="1">
              <a:solidFill>
                <a:schemeClr val="lt1"/>
              </a:solidFill>
            </a:endParaRPr>
          </a:p>
        </p:txBody>
      </p:sp>
      <p:sp>
        <p:nvSpPr>
          <p:cNvPr id="417" name="Google Shape;417;p49"/>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25</a:t>
            </a:fld>
            <a:endParaRPr/>
          </a:p>
        </p:txBody>
      </p:sp>
      <p:pic>
        <p:nvPicPr>
          <p:cNvPr id="418" name="Google Shape;418;p49"/>
          <p:cNvPicPr preferRelativeResize="0"/>
          <p:nvPr/>
        </p:nvPicPr>
        <p:blipFill rotWithShape="1">
          <a:blip r:embed="rId5">
            <a:alphaModFix/>
          </a:blip>
          <a:srcRect/>
          <a:stretch/>
        </p:blipFill>
        <p:spPr>
          <a:xfrm>
            <a:off x="5380787" y="239139"/>
            <a:ext cx="937628" cy="937628"/>
          </a:xfrm>
          <a:prstGeom prst="rect">
            <a:avLst/>
          </a:prstGeom>
          <a:noFill/>
          <a:ln>
            <a:noFill/>
          </a:ln>
        </p:spPr>
      </p:pic>
      <p:sp>
        <p:nvSpPr>
          <p:cNvPr id="419" name="Google Shape;419;p49"/>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2</a:t>
            </a:r>
            <a:endParaRPr sz="3000" b="1">
              <a:solidFill>
                <a:schemeClr val="lt1"/>
              </a:solidFill>
              <a:latin typeface="Arial"/>
              <a:ea typeface="Arial"/>
              <a:cs typeface="Arial"/>
              <a:sym typeface="Arial"/>
            </a:endParaRPr>
          </a:p>
        </p:txBody>
      </p:sp>
      <p:sp>
        <p:nvSpPr>
          <p:cNvPr id="420" name="Google Shape;420;p49"/>
          <p:cNvSpPr txBox="1"/>
          <p:nvPr/>
        </p:nvSpPr>
        <p:spPr>
          <a:xfrm>
            <a:off x="634200" y="5947050"/>
            <a:ext cx="5629200" cy="29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KR" sz="1000">
                <a:solidFill>
                  <a:schemeClr val="dk1"/>
                </a:solidFill>
              </a:rPr>
              <a:t>source: </a:t>
            </a:r>
            <a:r>
              <a:rPr lang="ko-KR" sz="1000" u="sng">
                <a:solidFill>
                  <a:schemeClr val="hlink"/>
                </a:solidFill>
                <a:hlinkClick r:id="rId6"/>
              </a:rPr>
              <a:t>https://tykimos.github.io/2019/01/22/colab_getting_started/</a:t>
            </a:r>
            <a:endParaRPr sz="1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4"/>
        <p:cNvGrpSpPr/>
        <p:nvPr/>
      </p:nvGrpSpPr>
      <p:grpSpPr>
        <a:xfrm>
          <a:off x="0" y="0"/>
          <a:ext cx="0" cy="0"/>
          <a:chOff x="0" y="0"/>
          <a:chExt cx="0" cy="0"/>
        </a:xfrm>
      </p:grpSpPr>
      <p:sp>
        <p:nvSpPr>
          <p:cNvPr id="425" name="Google Shape;425;p50"/>
          <p:cNvSpPr/>
          <p:nvPr/>
        </p:nvSpPr>
        <p:spPr>
          <a:xfrm>
            <a:off x="634200" y="1176775"/>
            <a:ext cx="7877400" cy="43035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Google Colab(Colaboratory)</a:t>
            </a:r>
            <a:endParaRPr sz="2300" b="1" dirty="0">
              <a:solidFill>
                <a:srgbClr val="444444"/>
              </a:solidFill>
              <a:latin typeface="Malgun Gothic"/>
              <a:ea typeface="Malgun Gothic"/>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0000F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Google 계정</a:t>
            </a:r>
            <a:endParaRPr dirty="0">
              <a:solidFill>
                <a:srgbClr val="0000F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0000F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실시간 저장</a:t>
            </a:r>
            <a:endParaRPr dirty="0">
              <a:solidFill>
                <a:srgbClr val="0000F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0000F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Share</a:t>
            </a:r>
            <a:endParaRPr dirty="0">
              <a:solidFill>
                <a:srgbClr val="0000F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0000F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Collaboration</a:t>
            </a:r>
            <a:endParaRPr dirty="0">
              <a:solidFill>
                <a:srgbClr val="0000F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0000F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풍부한 resource</a:t>
            </a:r>
            <a:endParaRPr dirty="0">
              <a:solidFill>
                <a:srgbClr val="0000FF"/>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endParaRPr sz="1200"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7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426" name="Google Shape;426;p50"/>
          <p:cNvSpPr/>
          <p:nvPr/>
        </p:nvSpPr>
        <p:spPr>
          <a:xfrm>
            <a:off x="6402225" y="333525"/>
            <a:ext cx="2355900" cy="64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ko-KR" sz="1800" b="1">
                <a:solidFill>
                  <a:schemeClr val="lt1"/>
                </a:solidFill>
              </a:rPr>
              <a:t>구글 Colab 실행하기</a:t>
            </a:r>
            <a:endParaRPr sz="1800" b="1">
              <a:solidFill>
                <a:schemeClr val="lt1"/>
              </a:solidFill>
            </a:endParaRPr>
          </a:p>
        </p:txBody>
      </p:sp>
      <p:sp>
        <p:nvSpPr>
          <p:cNvPr id="427" name="Google Shape;427;p50"/>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26</a:t>
            </a:fld>
            <a:endParaRPr/>
          </a:p>
        </p:txBody>
      </p:sp>
      <p:pic>
        <p:nvPicPr>
          <p:cNvPr id="428" name="Google Shape;428;p50"/>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429" name="Google Shape;429;p50"/>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2</a:t>
            </a:r>
            <a:endParaRPr sz="3000" b="1">
              <a:solidFill>
                <a:schemeClr val="lt1"/>
              </a:solidFill>
              <a:latin typeface="Arial"/>
              <a:ea typeface="Arial"/>
              <a:cs typeface="Arial"/>
              <a:sym typeface="Arial"/>
            </a:endParaRPr>
          </a:p>
        </p:txBody>
      </p:sp>
      <p:pic>
        <p:nvPicPr>
          <p:cNvPr id="430" name="Google Shape;430;p50"/>
          <p:cNvPicPr preferRelativeResize="0"/>
          <p:nvPr/>
        </p:nvPicPr>
        <p:blipFill>
          <a:blip r:embed="rId5">
            <a:alphaModFix/>
          </a:blip>
          <a:stretch>
            <a:fillRect/>
          </a:stretch>
        </p:blipFill>
        <p:spPr>
          <a:xfrm>
            <a:off x="2849875" y="2071400"/>
            <a:ext cx="5661725" cy="352470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4"/>
        <p:cNvGrpSpPr/>
        <p:nvPr/>
      </p:nvGrpSpPr>
      <p:grpSpPr>
        <a:xfrm>
          <a:off x="0" y="0"/>
          <a:ext cx="0" cy="0"/>
          <a:chOff x="0" y="0"/>
          <a:chExt cx="0" cy="0"/>
        </a:xfrm>
      </p:grpSpPr>
      <p:sp>
        <p:nvSpPr>
          <p:cNvPr id="435" name="Google Shape;435;p51"/>
          <p:cNvSpPr/>
          <p:nvPr/>
        </p:nvSpPr>
        <p:spPr>
          <a:xfrm>
            <a:off x="634200" y="1176775"/>
            <a:ext cx="2767800" cy="43035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Google Colab(Colaboratory)</a:t>
            </a:r>
            <a:endParaRPr sz="2300" b="1" dirty="0">
              <a:solidFill>
                <a:srgbClr val="444444"/>
              </a:solidFill>
              <a:latin typeface="Malgun Gothic"/>
              <a:ea typeface="Malgun Gothic"/>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0"/>
              </a:spcBef>
              <a:spcAft>
                <a:spcPts val="0"/>
              </a:spcAft>
              <a:buClr>
                <a:schemeClr val="dk1"/>
              </a:buClr>
              <a:buSzPts val="1100"/>
              <a:buFont typeface="Arial"/>
              <a:buNone/>
            </a:pPr>
            <a:r>
              <a:rPr lang="ko-KR" sz="1200" dirty="0">
                <a:solidFill>
                  <a:srgbClr val="444444"/>
                </a:solidFill>
                <a:latin typeface="맑은 고딕" panose="020B0503020000020004" pitchFamily="50" charset="-127"/>
                <a:ea typeface="맑은 고딕" panose="020B0503020000020004" pitchFamily="50" charset="-127"/>
                <a:cs typeface="Roboto"/>
                <a:sym typeface="Roboto"/>
              </a:rPr>
              <a:t>풍부한 resource</a:t>
            </a: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737373"/>
              </a:buClr>
              <a:buSzPts val="1400"/>
              <a:buFont typeface="Roboto"/>
              <a:buChar char="●"/>
            </a:pPr>
            <a:r>
              <a:rPr lang="ko-KR" dirty="0">
                <a:solidFill>
                  <a:srgbClr val="737373"/>
                </a:solidFill>
                <a:latin typeface="맑은 고딕" panose="020B0503020000020004" pitchFamily="50" charset="-127"/>
                <a:ea typeface="맑은 고딕" panose="020B0503020000020004" pitchFamily="50" charset="-127"/>
                <a:cs typeface="Roboto"/>
                <a:sym typeface="Roboto"/>
              </a:rPr>
              <a:t>Examples / Recent</a:t>
            </a:r>
            <a:endParaRPr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737373"/>
              </a:buClr>
              <a:buSzPts val="1400"/>
              <a:buFont typeface="Roboto"/>
              <a:buChar char="●"/>
            </a:pPr>
            <a:r>
              <a:rPr lang="ko-KR" dirty="0">
                <a:solidFill>
                  <a:srgbClr val="737373"/>
                </a:solidFill>
                <a:latin typeface="맑은 고딕" panose="020B0503020000020004" pitchFamily="50" charset="-127"/>
                <a:ea typeface="맑은 고딕" panose="020B0503020000020004" pitchFamily="50" charset="-127"/>
                <a:cs typeface="Roboto"/>
                <a:sym typeface="Roboto"/>
              </a:rPr>
              <a:t>Google Drive</a:t>
            </a:r>
            <a:endParaRPr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737373"/>
              </a:buClr>
              <a:buSzPts val="1400"/>
              <a:buFont typeface="Roboto"/>
              <a:buChar char="●"/>
            </a:pPr>
            <a:r>
              <a:rPr lang="ko-KR" dirty="0">
                <a:solidFill>
                  <a:schemeClr val="dk1"/>
                </a:solidFill>
              </a:rPr>
              <a:t>깃허브(</a:t>
            </a:r>
            <a:r>
              <a:rPr lang="ko-KR" dirty="0">
                <a:solidFill>
                  <a:srgbClr val="737373"/>
                </a:solidFill>
                <a:latin typeface="맑은 고딕" panose="020B0503020000020004" pitchFamily="50" charset="-127"/>
                <a:ea typeface="맑은 고딕" panose="020B0503020000020004" pitchFamily="50" charset="-127"/>
                <a:cs typeface="Roboto"/>
                <a:sym typeface="Roboto"/>
              </a:rPr>
              <a:t>Github)</a:t>
            </a:r>
            <a:endParaRPr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737373"/>
              </a:buClr>
              <a:buSzPts val="1400"/>
              <a:buFont typeface="Roboto"/>
              <a:buChar char="●"/>
            </a:pPr>
            <a:r>
              <a:rPr lang="ko-KR" dirty="0">
                <a:solidFill>
                  <a:srgbClr val="737373"/>
                </a:solidFill>
                <a:latin typeface="맑은 고딕" panose="020B0503020000020004" pitchFamily="50" charset="-127"/>
                <a:ea typeface="맑은 고딕" panose="020B0503020000020004" pitchFamily="50" charset="-127"/>
                <a:cs typeface="Roboto"/>
                <a:sym typeface="Roboto"/>
              </a:rPr>
              <a:t>Upload</a:t>
            </a:r>
            <a:endParaRPr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endParaRPr sz="1200"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7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436" name="Google Shape;436;p51"/>
          <p:cNvSpPr/>
          <p:nvPr/>
        </p:nvSpPr>
        <p:spPr>
          <a:xfrm>
            <a:off x="6402225" y="333525"/>
            <a:ext cx="2355900" cy="64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ko-KR" sz="1800" b="1">
                <a:solidFill>
                  <a:schemeClr val="lt1"/>
                </a:solidFill>
              </a:rPr>
              <a:t>구글 Colab 실행하기</a:t>
            </a:r>
            <a:endParaRPr sz="1800" b="1">
              <a:solidFill>
                <a:schemeClr val="lt1"/>
              </a:solidFill>
            </a:endParaRPr>
          </a:p>
        </p:txBody>
      </p:sp>
      <p:sp>
        <p:nvSpPr>
          <p:cNvPr id="437" name="Google Shape;437;p51"/>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27</a:t>
            </a:fld>
            <a:endParaRPr/>
          </a:p>
        </p:txBody>
      </p:sp>
      <p:pic>
        <p:nvPicPr>
          <p:cNvPr id="438" name="Google Shape;438;p51"/>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439" name="Google Shape;439;p51"/>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2</a:t>
            </a:r>
            <a:endParaRPr sz="3000" b="1">
              <a:solidFill>
                <a:schemeClr val="lt1"/>
              </a:solidFill>
              <a:latin typeface="Arial"/>
              <a:ea typeface="Arial"/>
              <a:cs typeface="Arial"/>
              <a:sym typeface="Arial"/>
            </a:endParaRPr>
          </a:p>
        </p:txBody>
      </p:sp>
      <p:pic>
        <p:nvPicPr>
          <p:cNvPr id="440" name="Google Shape;440;p51"/>
          <p:cNvPicPr preferRelativeResize="0"/>
          <p:nvPr/>
        </p:nvPicPr>
        <p:blipFill>
          <a:blip r:embed="rId5">
            <a:alphaModFix/>
          </a:blip>
          <a:stretch>
            <a:fillRect/>
          </a:stretch>
        </p:blipFill>
        <p:spPr>
          <a:xfrm>
            <a:off x="3510975" y="1837500"/>
            <a:ext cx="5167450" cy="40250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4"/>
        <p:cNvGrpSpPr/>
        <p:nvPr/>
      </p:nvGrpSpPr>
      <p:grpSpPr>
        <a:xfrm>
          <a:off x="0" y="0"/>
          <a:ext cx="0" cy="0"/>
          <a:chOff x="0" y="0"/>
          <a:chExt cx="0" cy="0"/>
        </a:xfrm>
      </p:grpSpPr>
      <p:sp>
        <p:nvSpPr>
          <p:cNvPr id="445" name="Google Shape;445;p52"/>
          <p:cNvSpPr/>
          <p:nvPr/>
        </p:nvSpPr>
        <p:spPr>
          <a:xfrm>
            <a:off x="634200" y="1176775"/>
            <a:ext cx="2355900" cy="43035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mn-ea"/>
                <a:ea typeface="+mn-ea"/>
                <a:cs typeface="Roboto"/>
                <a:sym typeface="Roboto"/>
              </a:rPr>
              <a:t>Google Colab(Colaboratory)</a:t>
            </a:r>
            <a:endParaRPr sz="2300" b="1" dirty="0">
              <a:solidFill>
                <a:srgbClr val="444444"/>
              </a:solidFill>
              <a:latin typeface="+mn-ea"/>
              <a:ea typeface="+mn-ea"/>
              <a:cs typeface="Malgun Gothic"/>
              <a:sym typeface="Malgun Gothic"/>
            </a:endParaRPr>
          </a:p>
          <a:p>
            <a:pPr marL="0" lvl="0" indent="0" algn="l" rtl="0">
              <a:lnSpc>
                <a:spcPct val="171429"/>
              </a:lnSpc>
              <a:spcBef>
                <a:spcPts val="300"/>
              </a:spcBef>
              <a:spcAft>
                <a:spcPts val="0"/>
              </a:spcAft>
              <a:buClr>
                <a:schemeClr val="dk1"/>
              </a:buClr>
              <a:buSzPts val="1100"/>
              <a:buFont typeface="Arial"/>
              <a:buNone/>
            </a:pPr>
            <a:endParaRPr sz="1200" dirty="0">
              <a:solidFill>
                <a:srgbClr val="444444"/>
              </a:solidFill>
              <a:latin typeface="+mn-ea"/>
              <a:ea typeface="+mn-ea"/>
              <a:cs typeface="Roboto"/>
              <a:sym typeface="Roboto"/>
            </a:endParaRPr>
          </a:p>
          <a:p>
            <a:pPr marL="0" lvl="0" indent="0" algn="l" rtl="0">
              <a:lnSpc>
                <a:spcPct val="150000"/>
              </a:lnSpc>
              <a:spcBef>
                <a:spcPts val="0"/>
              </a:spcBef>
              <a:spcAft>
                <a:spcPts val="0"/>
              </a:spcAft>
              <a:buNone/>
            </a:pPr>
            <a:r>
              <a:rPr lang="ko-KR" dirty="0">
                <a:solidFill>
                  <a:srgbClr val="444444"/>
                </a:solidFill>
                <a:latin typeface="+mn-ea"/>
                <a:ea typeface="+mn-ea"/>
                <a:cs typeface="Roboto"/>
                <a:sym typeface="Roboto"/>
              </a:rPr>
              <a:t>새로운 노트북 시작</a:t>
            </a:r>
            <a:endParaRPr dirty="0">
              <a:solidFill>
                <a:srgbClr val="444444"/>
              </a:solidFill>
              <a:latin typeface="+mn-ea"/>
              <a:ea typeface="+mn-ea"/>
              <a:cs typeface="Roboto"/>
              <a:sym typeface="Roboto"/>
            </a:endParaRPr>
          </a:p>
          <a:p>
            <a:pPr marL="0" lvl="0" indent="0" algn="l" rtl="0">
              <a:lnSpc>
                <a:spcPct val="150000"/>
              </a:lnSpc>
              <a:spcBef>
                <a:spcPts val="700"/>
              </a:spcBef>
              <a:spcAft>
                <a:spcPts val="0"/>
              </a:spcAft>
              <a:buNone/>
            </a:pPr>
            <a:r>
              <a:rPr lang="ko-KR" dirty="0">
                <a:solidFill>
                  <a:srgbClr val="444444"/>
                </a:solidFill>
                <a:latin typeface="+mn-ea"/>
                <a:ea typeface="+mn-ea"/>
                <a:cs typeface="Roboto"/>
                <a:sym typeface="Roboto"/>
              </a:rPr>
              <a:t>New Python 3 </a:t>
            </a:r>
            <a:r>
              <a:rPr lang="ko-KR" dirty="0" smtClean="0">
                <a:solidFill>
                  <a:srgbClr val="444444"/>
                </a:solidFill>
                <a:latin typeface="+mn-ea"/>
                <a:ea typeface="+mn-ea"/>
                <a:cs typeface="Roboto"/>
                <a:sym typeface="Roboto"/>
              </a:rPr>
              <a:t>notebook</a:t>
            </a:r>
            <a:endParaRPr dirty="0">
              <a:solidFill>
                <a:srgbClr val="3F3F3F"/>
              </a:solidFill>
              <a:latin typeface="+mn-ea"/>
              <a:ea typeface="+mn-ea"/>
              <a:cs typeface="Roboto"/>
              <a:sym typeface="Roboto"/>
            </a:endParaRPr>
          </a:p>
        </p:txBody>
      </p:sp>
      <p:sp>
        <p:nvSpPr>
          <p:cNvPr id="446" name="Google Shape;446;p52"/>
          <p:cNvSpPr/>
          <p:nvPr/>
        </p:nvSpPr>
        <p:spPr>
          <a:xfrm>
            <a:off x="6402225" y="333525"/>
            <a:ext cx="2355900" cy="64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ko-KR" sz="1800" b="1">
                <a:solidFill>
                  <a:schemeClr val="lt1"/>
                </a:solidFill>
              </a:rPr>
              <a:t>구글 Colab 실행하기</a:t>
            </a:r>
            <a:endParaRPr sz="1800" b="1">
              <a:solidFill>
                <a:schemeClr val="lt1"/>
              </a:solidFill>
            </a:endParaRPr>
          </a:p>
        </p:txBody>
      </p:sp>
      <p:sp>
        <p:nvSpPr>
          <p:cNvPr id="447" name="Google Shape;447;p52"/>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28</a:t>
            </a:fld>
            <a:endParaRPr/>
          </a:p>
        </p:txBody>
      </p:sp>
      <p:pic>
        <p:nvPicPr>
          <p:cNvPr id="448" name="Google Shape;448;p52"/>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449" name="Google Shape;449;p52"/>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2</a:t>
            </a:r>
            <a:endParaRPr sz="3000" b="1">
              <a:solidFill>
                <a:schemeClr val="lt1"/>
              </a:solidFill>
              <a:latin typeface="Arial"/>
              <a:ea typeface="Arial"/>
              <a:cs typeface="Arial"/>
              <a:sym typeface="Arial"/>
            </a:endParaRPr>
          </a:p>
        </p:txBody>
      </p:sp>
      <p:pic>
        <p:nvPicPr>
          <p:cNvPr id="450" name="Google Shape;450;p52"/>
          <p:cNvPicPr preferRelativeResize="0"/>
          <p:nvPr/>
        </p:nvPicPr>
        <p:blipFill>
          <a:blip r:embed="rId5">
            <a:alphaModFix/>
          </a:blip>
          <a:stretch>
            <a:fillRect/>
          </a:stretch>
        </p:blipFill>
        <p:spPr>
          <a:xfrm>
            <a:off x="3204100" y="2107591"/>
            <a:ext cx="5437200" cy="371321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4"/>
        <p:cNvGrpSpPr/>
        <p:nvPr/>
      </p:nvGrpSpPr>
      <p:grpSpPr>
        <a:xfrm>
          <a:off x="0" y="0"/>
          <a:ext cx="0" cy="0"/>
          <a:chOff x="0" y="0"/>
          <a:chExt cx="0" cy="0"/>
        </a:xfrm>
      </p:grpSpPr>
      <p:sp>
        <p:nvSpPr>
          <p:cNvPr id="455" name="Google Shape;455;p53"/>
          <p:cNvSpPr/>
          <p:nvPr/>
        </p:nvSpPr>
        <p:spPr>
          <a:xfrm>
            <a:off x="634200" y="1176775"/>
            <a:ext cx="7914000" cy="19560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Google Colab(Colaboratory)</a:t>
            </a:r>
            <a:endParaRPr sz="2300" b="1" dirty="0">
              <a:solidFill>
                <a:srgbClr val="444444"/>
              </a:solidFill>
              <a:latin typeface="Malgun Gothic"/>
              <a:ea typeface="Malgun Gothic"/>
              <a:cs typeface="Malgun Gothic"/>
              <a:sym typeface="Malgun Gothic"/>
            </a:endParaRPr>
          </a:p>
          <a:p>
            <a:pPr marL="0" lvl="0" indent="0" algn="l" rtl="0">
              <a:lnSpc>
                <a:spcPct val="150000"/>
              </a:lnSpc>
              <a:spcBef>
                <a:spcPts val="300"/>
              </a:spcBef>
              <a:spcAft>
                <a:spcPts val="0"/>
              </a:spcAft>
              <a:buNone/>
            </a:pP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700"/>
              </a:spcBef>
              <a:spcAft>
                <a:spcPts val="0"/>
              </a:spcAft>
              <a:buNone/>
            </a:pPr>
            <a:r>
              <a:rPr lang="ko-KR" sz="1200" dirty="0">
                <a:solidFill>
                  <a:srgbClr val="444444"/>
                </a:solidFill>
                <a:latin typeface="+mn-ea"/>
                <a:ea typeface="+mn-ea"/>
                <a:cs typeface="Roboto"/>
                <a:sym typeface="Roboto"/>
              </a:rPr>
              <a:t>텐서플로우 불러온 후 버전 확인하기</a:t>
            </a:r>
            <a:endParaRPr sz="1200" dirty="0">
              <a:solidFill>
                <a:srgbClr val="444444"/>
              </a:solidFill>
              <a:latin typeface="+mn-ea"/>
              <a:ea typeface="+mn-ea"/>
              <a:cs typeface="Roboto"/>
              <a:sym typeface="Roboto"/>
            </a:endParaRPr>
          </a:p>
          <a:p>
            <a:pPr marL="0" lvl="0" indent="0" algn="l" rtl="0">
              <a:lnSpc>
                <a:spcPct val="150000"/>
              </a:lnSpc>
              <a:spcBef>
                <a:spcPts val="700"/>
              </a:spcBef>
              <a:spcAft>
                <a:spcPts val="0"/>
              </a:spcAft>
              <a:buClr>
                <a:schemeClr val="dk1"/>
              </a:buClr>
              <a:buSzPts val="1100"/>
              <a:buFont typeface="Arial"/>
              <a:buNone/>
            </a:pPr>
            <a:r>
              <a:rPr lang="ko-KR" sz="1200" b="1" dirty="0">
                <a:solidFill>
                  <a:srgbClr val="666666"/>
                </a:solidFill>
                <a:highlight>
                  <a:srgbClr val="F1F1F1"/>
                </a:highlight>
                <a:latin typeface="Courier New"/>
                <a:ea typeface="Courier New"/>
                <a:cs typeface="Courier New"/>
                <a:sym typeface="Courier New"/>
              </a:rPr>
              <a:t>import tensorflow as tf</a:t>
            </a:r>
            <a:endParaRPr sz="1200" b="1" dirty="0">
              <a:solidFill>
                <a:srgbClr val="666666"/>
              </a:solidFill>
              <a:highlight>
                <a:srgbClr val="F1F1F1"/>
              </a:highlight>
              <a:latin typeface="Courier New"/>
              <a:ea typeface="Courier New"/>
              <a:cs typeface="Courier New"/>
              <a:sym typeface="Courier New"/>
            </a:endParaRPr>
          </a:p>
          <a:p>
            <a:pPr marL="0" lvl="0" indent="0" algn="l" rtl="0">
              <a:lnSpc>
                <a:spcPct val="150000"/>
              </a:lnSpc>
              <a:spcBef>
                <a:spcPts val="700"/>
              </a:spcBef>
              <a:spcAft>
                <a:spcPts val="0"/>
              </a:spcAft>
              <a:buClr>
                <a:schemeClr val="dk1"/>
              </a:buClr>
              <a:buSzPts val="1100"/>
              <a:buFont typeface="Arial"/>
              <a:buNone/>
            </a:pPr>
            <a:r>
              <a:rPr lang="ko-KR" sz="1200" b="1" dirty="0">
                <a:solidFill>
                  <a:srgbClr val="666666"/>
                </a:solidFill>
                <a:highlight>
                  <a:srgbClr val="F1F1F1"/>
                </a:highlight>
                <a:latin typeface="Courier New"/>
                <a:ea typeface="Courier New"/>
                <a:cs typeface="Courier New"/>
                <a:sym typeface="Courier New"/>
              </a:rPr>
              <a:t>tf.__version__</a:t>
            </a: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700"/>
              </a:spcBef>
              <a:spcAft>
                <a:spcPts val="0"/>
              </a:spcAft>
              <a:buNone/>
            </a:pPr>
            <a:endParaRPr sz="1200" dirty="0">
              <a:solidFill>
                <a:srgbClr val="444444"/>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457200" lvl="0" indent="0" algn="l" rtl="0">
              <a:lnSpc>
                <a:spcPct val="150000"/>
              </a:lnSpc>
              <a:spcBef>
                <a:spcPts val="700"/>
              </a:spcBef>
              <a:spcAft>
                <a:spcPts val="0"/>
              </a:spcAft>
              <a:buNone/>
            </a:pPr>
            <a:endParaRPr sz="1200" dirty="0">
              <a:solidFill>
                <a:srgbClr val="737373"/>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700"/>
              </a:spcBef>
              <a:spcAft>
                <a:spcPts val="0"/>
              </a:spcAft>
              <a:buClr>
                <a:schemeClr val="dk1"/>
              </a:buClr>
              <a:buSzPts val="1100"/>
              <a:buFont typeface="Arial"/>
              <a:buNone/>
            </a:pPr>
            <a:endParaRPr sz="1200"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71429"/>
              </a:lnSpc>
              <a:spcBef>
                <a:spcPts val="700"/>
              </a:spcBef>
              <a:spcAft>
                <a:spcPts val="0"/>
              </a:spcAft>
              <a:buClr>
                <a:schemeClr val="dk1"/>
              </a:buClr>
              <a:buSzPts val="1100"/>
              <a:buFont typeface="Arial"/>
              <a:buNone/>
            </a:pPr>
            <a:endParaRPr sz="1100" dirty="0">
              <a:solidFill>
                <a:srgbClr val="666666"/>
              </a:solidFill>
              <a:highlight>
                <a:srgbClr val="F1F1F1"/>
              </a:highlight>
              <a:latin typeface="Courier New"/>
              <a:ea typeface="Courier New"/>
              <a:cs typeface="Courier New"/>
              <a:sym typeface="Courier New"/>
            </a:endParaRPr>
          </a:p>
          <a:p>
            <a:pPr marL="0" lvl="0" indent="0" algn="l" rtl="0">
              <a:lnSpc>
                <a:spcPct val="115000"/>
              </a:lnSpc>
              <a:spcBef>
                <a:spcPts val="500"/>
              </a:spcBef>
              <a:spcAft>
                <a:spcPts val="50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456" name="Google Shape;456;p53"/>
          <p:cNvSpPr/>
          <p:nvPr/>
        </p:nvSpPr>
        <p:spPr>
          <a:xfrm>
            <a:off x="6402225" y="333525"/>
            <a:ext cx="2355900" cy="64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ko-KR" sz="1800" b="1">
                <a:solidFill>
                  <a:schemeClr val="lt1"/>
                </a:solidFill>
              </a:rPr>
              <a:t>구글 Colab 실행하기</a:t>
            </a:r>
            <a:endParaRPr sz="1800" b="1">
              <a:solidFill>
                <a:schemeClr val="lt1"/>
              </a:solidFill>
            </a:endParaRPr>
          </a:p>
        </p:txBody>
      </p:sp>
      <p:sp>
        <p:nvSpPr>
          <p:cNvPr id="457" name="Google Shape;457;p53"/>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29</a:t>
            </a:fld>
            <a:endParaRPr/>
          </a:p>
        </p:txBody>
      </p:sp>
      <p:pic>
        <p:nvPicPr>
          <p:cNvPr id="458" name="Google Shape;458;p53"/>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459" name="Google Shape;459;p53"/>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2</a:t>
            </a:r>
            <a:endParaRPr sz="3000" b="1">
              <a:solidFill>
                <a:schemeClr val="lt1"/>
              </a:solidFill>
              <a:latin typeface="Arial"/>
              <a:ea typeface="Arial"/>
              <a:cs typeface="Arial"/>
              <a:sym typeface="Arial"/>
            </a:endParaRPr>
          </a:p>
        </p:txBody>
      </p:sp>
      <p:pic>
        <p:nvPicPr>
          <p:cNvPr id="460" name="Google Shape;460;p53"/>
          <p:cNvPicPr preferRelativeResize="0"/>
          <p:nvPr/>
        </p:nvPicPr>
        <p:blipFill>
          <a:blip r:embed="rId5">
            <a:alphaModFix/>
          </a:blip>
          <a:stretch>
            <a:fillRect/>
          </a:stretch>
        </p:blipFill>
        <p:spPr>
          <a:xfrm>
            <a:off x="517750" y="3374176"/>
            <a:ext cx="8108499" cy="224398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27"/>
          <p:cNvSpPr/>
          <p:nvPr/>
        </p:nvSpPr>
        <p:spPr>
          <a:xfrm>
            <a:off x="3977900" y="2442800"/>
            <a:ext cx="4208100" cy="1011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200" b="1">
                <a:solidFill>
                  <a:srgbClr val="2AB9C7"/>
                </a:solidFill>
              </a:rPr>
              <a:t>구글 텐서플로우 인스톨하기</a:t>
            </a:r>
            <a:endParaRPr sz="3200" b="1">
              <a:solidFill>
                <a:srgbClr val="2AB9C7"/>
              </a:solidFill>
            </a:endParaRPr>
          </a:p>
        </p:txBody>
      </p:sp>
      <p:sp>
        <p:nvSpPr>
          <p:cNvPr id="208" name="Google Shape;208;p27"/>
          <p:cNvSpPr/>
          <p:nvPr/>
        </p:nvSpPr>
        <p:spPr>
          <a:xfrm>
            <a:off x="451621" y="741250"/>
            <a:ext cx="11457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100"/>
              <a:buFont typeface="Arial"/>
              <a:buNone/>
            </a:pPr>
            <a:r>
              <a:rPr lang="ko-KR" sz="1200" b="1">
                <a:solidFill>
                  <a:schemeClr val="lt1"/>
                </a:solidFill>
              </a:rPr>
              <a:t>인공지능 소개</a:t>
            </a:r>
            <a:endParaRPr sz="1200" b="1">
              <a:solidFill>
                <a:schemeClr val="lt1"/>
              </a:solidFill>
            </a:endParaRPr>
          </a:p>
          <a:p>
            <a:pPr marL="0" marR="0" lvl="0" indent="0" algn="l" rtl="0">
              <a:spcBef>
                <a:spcPts val="0"/>
              </a:spcBef>
              <a:spcAft>
                <a:spcPts val="0"/>
              </a:spcAft>
              <a:buClr>
                <a:schemeClr val="dk1"/>
              </a:buClr>
              <a:buSzPts val="1100"/>
              <a:buFont typeface="Arial"/>
              <a:buNone/>
            </a:pPr>
            <a:endParaRPr sz="1200" b="1">
              <a:solidFill>
                <a:schemeClr val="lt1"/>
              </a:solidFill>
            </a:endParaRPr>
          </a:p>
          <a:p>
            <a:pPr marL="0" marR="0" lvl="0" indent="0" algn="l" rtl="0">
              <a:spcBef>
                <a:spcPts val="0"/>
              </a:spcBef>
              <a:spcAft>
                <a:spcPts val="0"/>
              </a:spcAft>
              <a:buNone/>
            </a:pPr>
            <a:endParaRPr sz="1200" b="1">
              <a:solidFill>
                <a:schemeClr val="lt1"/>
              </a:solidFill>
            </a:endParaRPr>
          </a:p>
        </p:txBody>
      </p:sp>
      <p:sp>
        <p:nvSpPr>
          <p:cNvPr id="209" name="Google Shape;209;p27"/>
          <p:cNvSpPr/>
          <p:nvPr/>
        </p:nvSpPr>
        <p:spPr>
          <a:xfrm>
            <a:off x="2852363" y="2346204"/>
            <a:ext cx="1210500" cy="1107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6600" b="1">
                <a:solidFill>
                  <a:srgbClr val="2AB9C7"/>
                </a:solidFill>
                <a:latin typeface="Arial"/>
                <a:ea typeface="Arial"/>
                <a:cs typeface="Arial"/>
                <a:sym typeface="Arial"/>
              </a:rPr>
              <a:t>01</a:t>
            </a:r>
            <a:endParaRPr sz="6600" b="1">
              <a:solidFill>
                <a:srgbClr val="2AB9C7"/>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64"/>
        <p:cNvGrpSpPr/>
        <p:nvPr/>
      </p:nvGrpSpPr>
      <p:grpSpPr>
        <a:xfrm>
          <a:off x="0" y="0"/>
          <a:ext cx="0" cy="0"/>
          <a:chOff x="0" y="0"/>
          <a:chExt cx="0" cy="0"/>
        </a:xfrm>
      </p:grpSpPr>
      <p:sp>
        <p:nvSpPr>
          <p:cNvPr id="465" name="Google Shape;465;p54"/>
          <p:cNvSpPr/>
          <p:nvPr/>
        </p:nvSpPr>
        <p:spPr>
          <a:xfrm>
            <a:off x="634200" y="1281750"/>
            <a:ext cx="7845900" cy="4574700"/>
          </a:xfrm>
          <a:prstGeom prst="rect">
            <a:avLst/>
          </a:prstGeom>
          <a:noFill/>
          <a:ln>
            <a:noFill/>
          </a:ln>
        </p:spPr>
        <p:txBody>
          <a:bodyPr spcFirstLastPara="1" wrap="square" lIns="91425" tIns="45700" rIns="91425" bIns="45700" anchor="t" anchorCtr="0">
            <a:noAutofit/>
          </a:bodyPr>
          <a:lstStyle/>
          <a:p>
            <a:pPr marL="0" lvl="0" indent="0" algn="ctr"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End of slide</a:t>
            </a:r>
            <a:endParaRPr sz="1800" b="1" dirty="0">
              <a:solidFill>
                <a:srgbClr val="212121"/>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4000"/>
              </a:lnSpc>
              <a:spcBef>
                <a:spcPts val="1000"/>
              </a:spcBef>
              <a:spcAft>
                <a:spcPts val="0"/>
              </a:spcAft>
              <a:buSzPts val="1100"/>
              <a:buNone/>
            </a:pPr>
            <a:endParaRPr sz="1800" b="1" dirty="0">
              <a:solidFill>
                <a:srgbClr val="212121"/>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4000"/>
              </a:lnSpc>
              <a:spcBef>
                <a:spcPts val="1000"/>
              </a:spcBef>
              <a:spcAft>
                <a:spcPts val="300"/>
              </a:spcAft>
              <a:buSzPts val="1100"/>
              <a:buNone/>
            </a:pPr>
            <a:endParaRPr sz="1800" b="1" dirty="0">
              <a:solidFill>
                <a:srgbClr val="212121"/>
              </a:solidFill>
              <a:latin typeface="맑은 고딕" panose="020B0503020000020004" pitchFamily="50" charset="-127"/>
              <a:ea typeface="맑은 고딕" panose="020B0503020000020004" pitchFamily="50" charset="-127"/>
              <a:cs typeface="Roboto"/>
              <a:sym typeface="Roboto"/>
            </a:endParaRPr>
          </a:p>
        </p:txBody>
      </p:sp>
      <p:sp>
        <p:nvSpPr>
          <p:cNvPr id="466" name="Google Shape;466;p54"/>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30</a:t>
            </a:fld>
            <a:endParaRPr/>
          </a:p>
        </p:txBody>
      </p:sp>
      <p:pic>
        <p:nvPicPr>
          <p:cNvPr id="467" name="Google Shape;467;p54"/>
          <p:cNvPicPr preferRelativeResize="0"/>
          <p:nvPr/>
        </p:nvPicPr>
        <p:blipFill rotWithShape="1">
          <a:blip r:embed="rId4">
            <a:alphaModFix/>
          </a:blip>
          <a:srcRect/>
          <a:stretch/>
        </p:blipFill>
        <p:spPr>
          <a:xfrm>
            <a:off x="5380787" y="239139"/>
            <a:ext cx="937628" cy="937628"/>
          </a:xfrm>
          <a:prstGeom prst="rect">
            <a:avLst/>
          </a:prstGeom>
          <a:noFill/>
          <a:ln>
            <a:noFill/>
          </a:ln>
        </p:spPr>
      </p:pic>
      <p:pic>
        <p:nvPicPr>
          <p:cNvPr id="468" name="Google Shape;468;p54"/>
          <p:cNvPicPr preferRelativeResize="0"/>
          <p:nvPr/>
        </p:nvPicPr>
        <p:blipFill>
          <a:blip r:embed="rId5">
            <a:alphaModFix/>
          </a:blip>
          <a:stretch>
            <a:fillRect/>
          </a:stretch>
        </p:blipFill>
        <p:spPr>
          <a:xfrm>
            <a:off x="1269125" y="2025525"/>
            <a:ext cx="6605751" cy="3716825"/>
          </a:xfrm>
          <a:prstGeom prst="rect">
            <a:avLst/>
          </a:prstGeom>
          <a:noFill/>
          <a:ln>
            <a:noFill/>
          </a:ln>
        </p:spPr>
      </p:pic>
      <p:sp>
        <p:nvSpPr>
          <p:cNvPr id="469" name="Google Shape;469;p54"/>
          <p:cNvSpPr txBox="1"/>
          <p:nvPr/>
        </p:nvSpPr>
        <p:spPr>
          <a:xfrm>
            <a:off x="634200" y="5856450"/>
            <a:ext cx="56022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ko-KR" sz="900">
                <a:latin typeface="Calibri"/>
                <a:ea typeface="Calibri"/>
                <a:cs typeface="Calibri"/>
                <a:sym typeface="Calibri"/>
              </a:rPr>
              <a:t>source: </a:t>
            </a:r>
            <a:r>
              <a:rPr lang="ko-KR" sz="900" u="sng">
                <a:solidFill>
                  <a:schemeClr val="hlink"/>
                </a:solidFill>
                <a:latin typeface="Calibri"/>
                <a:ea typeface="Calibri"/>
                <a:cs typeface="Calibri"/>
                <a:sym typeface="Calibri"/>
                <a:hlinkClick r:id="rId6"/>
              </a:rPr>
              <a:t>https://www.udemy.com/artificial-intelligence-az/</a:t>
            </a:r>
            <a:endParaRPr sz="900">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3"/>
        <p:cNvGrpSpPr/>
        <p:nvPr/>
      </p:nvGrpSpPr>
      <p:grpSpPr>
        <a:xfrm>
          <a:off x="0" y="0"/>
          <a:ext cx="0" cy="0"/>
          <a:chOff x="0" y="0"/>
          <a:chExt cx="0" cy="0"/>
        </a:xfrm>
      </p:grpSpPr>
      <p:sp>
        <p:nvSpPr>
          <p:cNvPr id="474" name="Google Shape;474;p55"/>
          <p:cNvSpPr/>
          <p:nvPr/>
        </p:nvSpPr>
        <p:spPr>
          <a:xfrm>
            <a:off x="634200" y="1281750"/>
            <a:ext cx="7845900" cy="4574700"/>
          </a:xfrm>
          <a:prstGeom prst="rect">
            <a:avLst/>
          </a:prstGeom>
          <a:noFill/>
          <a:ln>
            <a:noFill/>
          </a:ln>
        </p:spPr>
        <p:txBody>
          <a:bodyPr spcFirstLastPara="1" wrap="square" lIns="91425" tIns="45700" rIns="91425" bIns="45700" anchor="t" anchorCtr="0">
            <a:noAutofit/>
          </a:bodyPr>
          <a:lstStyle/>
          <a:p>
            <a:pPr marL="0" lvl="0" indent="0" algn="ctr"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Questions &amp; Answers</a:t>
            </a:r>
            <a:endParaRPr sz="1800" b="1" dirty="0">
              <a:solidFill>
                <a:srgbClr val="212121"/>
              </a:solidFill>
              <a:latin typeface="맑은 고딕" panose="020B0503020000020004" pitchFamily="50" charset="-127"/>
              <a:ea typeface="맑은 고딕" panose="020B0503020000020004" pitchFamily="50" charset="-127"/>
              <a:cs typeface="Roboto"/>
              <a:sym typeface="Roboto"/>
            </a:endParaRPr>
          </a:p>
          <a:p>
            <a:pPr marL="0" lvl="0" indent="0" algn="ctr" rtl="0">
              <a:lnSpc>
                <a:spcPct val="114000"/>
              </a:lnSpc>
              <a:spcBef>
                <a:spcPts val="1000"/>
              </a:spcBef>
              <a:spcAft>
                <a:spcPts val="300"/>
              </a:spcAft>
              <a:buSzPts val="1100"/>
              <a:buNone/>
            </a:pPr>
            <a:r>
              <a:rPr lang="ko-KR" sz="1600" b="1" dirty="0">
                <a:solidFill>
                  <a:srgbClr val="FF0000"/>
                </a:solidFill>
                <a:uFill>
                  <a:noFill/>
                </a:uFill>
                <a:latin typeface="Comfortaa"/>
                <a:ea typeface="Comfortaa"/>
                <a:cs typeface="Comfortaa"/>
                <a:sym typeface="Comfortaa"/>
                <a:hlinkClick r:id="rId4"/>
              </a:rPr>
              <a:t>https://quickdraw.withgoogle.com/</a:t>
            </a:r>
            <a:endParaRPr sz="1600" b="1" dirty="0">
              <a:solidFill>
                <a:srgbClr val="FF0000"/>
              </a:solidFill>
              <a:latin typeface="Comfortaa"/>
              <a:ea typeface="Comfortaa"/>
              <a:cs typeface="Comfortaa"/>
              <a:sym typeface="Comfortaa"/>
            </a:endParaRPr>
          </a:p>
        </p:txBody>
      </p:sp>
      <p:sp>
        <p:nvSpPr>
          <p:cNvPr id="475" name="Google Shape;475;p55"/>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ltLang="ko-KR"/>
              <a:t>31</a:t>
            </a:fld>
            <a:endParaRPr/>
          </a:p>
        </p:txBody>
      </p:sp>
      <p:pic>
        <p:nvPicPr>
          <p:cNvPr id="476" name="Google Shape;476;p55"/>
          <p:cNvPicPr preferRelativeResize="0"/>
          <p:nvPr/>
        </p:nvPicPr>
        <p:blipFill rotWithShape="1">
          <a:blip r:embed="rId5">
            <a:alphaModFix/>
          </a:blip>
          <a:srcRect/>
          <a:stretch/>
        </p:blipFill>
        <p:spPr>
          <a:xfrm>
            <a:off x="5380787" y="239139"/>
            <a:ext cx="937628" cy="937628"/>
          </a:xfrm>
          <a:prstGeom prst="rect">
            <a:avLst/>
          </a:prstGeom>
          <a:noFill/>
          <a:ln>
            <a:noFill/>
          </a:ln>
        </p:spPr>
      </p:pic>
      <p:pic>
        <p:nvPicPr>
          <p:cNvPr id="477" name="Google Shape;477;p55"/>
          <p:cNvPicPr preferRelativeResize="0"/>
          <p:nvPr/>
        </p:nvPicPr>
        <p:blipFill>
          <a:blip r:embed="rId6">
            <a:alphaModFix/>
          </a:blip>
          <a:stretch>
            <a:fillRect/>
          </a:stretch>
        </p:blipFill>
        <p:spPr>
          <a:xfrm>
            <a:off x="1987425" y="2307800"/>
            <a:ext cx="5169174" cy="3548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3"/>
        <p:cNvGrpSpPr/>
        <p:nvPr/>
      </p:nvGrpSpPr>
      <p:grpSpPr>
        <a:xfrm>
          <a:off x="0" y="0"/>
          <a:ext cx="0" cy="0"/>
          <a:chOff x="0" y="0"/>
          <a:chExt cx="0" cy="0"/>
        </a:xfrm>
      </p:grpSpPr>
      <p:sp>
        <p:nvSpPr>
          <p:cNvPr id="214" name="Google Shape;214;p28"/>
          <p:cNvSpPr/>
          <p:nvPr/>
        </p:nvSpPr>
        <p:spPr>
          <a:xfrm>
            <a:off x="634200" y="1176775"/>
            <a:ext cx="7879500" cy="36648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왜 파이썬 인가?</a:t>
            </a:r>
            <a:endParaRPr sz="2300" b="1" dirty="0">
              <a:solidFill>
                <a:srgbClr val="444444"/>
              </a:solidFill>
              <a:latin typeface="Malgun Gothic"/>
              <a:ea typeface="Malgun Gothic"/>
              <a:cs typeface="Malgun Gothic"/>
              <a:sym typeface="Malgun Gothic"/>
            </a:endParaRPr>
          </a:p>
          <a:p>
            <a:pPr marL="0" lvl="0" indent="0" algn="l" rtl="0">
              <a:lnSpc>
                <a:spcPct val="150000"/>
              </a:lnSpc>
              <a:spcBef>
                <a:spcPts val="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r>
              <a:rPr lang="ko-KR" b="1" dirty="0">
                <a:solidFill>
                  <a:srgbClr val="3F3F3F"/>
                </a:solidFill>
                <a:latin typeface="맑은 고딕" panose="020B0503020000020004" pitchFamily="50" charset="-127"/>
                <a:ea typeface="맑은 고딕" panose="020B0503020000020004" pitchFamily="50" charset="-127"/>
                <a:cs typeface="Roboto"/>
                <a:sym typeface="Roboto"/>
              </a:rPr>
              <a:t>장점 1. 읽고 사용하기가 쉽다.</a:t>
            </a: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Clr>
                <a:schemeClr val="dk1"/>
              </a:buClr>
              <a:buSzPts val="1100"/>
              <a:buFont typeface="Arial"/>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파이썬 개발자이자 PyPL 언어 인덱스를 운영하는 블로거인 피에르 카보넬은 “파이썬 프로그램의 주요 특성은 읽기 쉽다는 데 있다”고 말했다. 카보넬은 “이점이 많은 개발자에게 혜택을 가져다주었다. 프로그램 작성에 있어서 개발자의 생각을 명확하게 발전시켜줄 뿐만 아니라, 이 프로그램을 유지 보수하거나 개선하는데에도 많은 도움을 준다. 두 사례 모두에서 C++나 자바 같은 언어보다도 파이썬 프로그램은 훨씬 공수가 더 적게 들어간다”고 말했다. 즉, 파이썬의 안정성은 오픈소스 개발을 돕는다는 의미다.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15" name="Google Shape;215;p28"/>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16" name="Google Shape;216;p28"/>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4</a:t>
            </a:fld>
            <a:endParaRPr/>
          </a:p>
        </p:txBody>
      </p:sp>
      <p:pic>
        <p:nvPicPr>
          <p:cNvPr id="217" name="Google Shape;217;p28"/>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18" name="Google Shape;218;p28"/>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
        <p:nvSpPr>
          <p:cNvPr id="219" name="Google Shape;219;p28"/>
          <p:cNvSpPr txBox="1"/>
          <p:nvPr/>
        </p:nvSpPr>
        <p:spPr>
          <a:xfrm>
            <a:off x="1351650" y="5949500"/>
            <a:ext cx="4442700" cy="33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ko-KR" sz="1000"/>
              <a:t>source: </a:t>
            </a:r>
            <a:r>
              <a:rPr lang="ko-KR" sz="1000" u="sng">
                <a:solidFill>
                  <a:schemeClr val="hlink"/>
                </a:solidFill>
                <a:hlinkClick r:id="rId5"/>
              </a:rPr>
              <a:t>http://www.itworld.co.kr/news/92103</a:t>
            </a:r>
            <a:r>
              <a:rPr lang="ko-KR" sz="1000"/>
              <a:t> </a:t>
            </a:r>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3"/>
        <p:cNvGrpSpPr/>
        <p:nvPr/>
      </p:nvGrpSpPr>
      <p:grpSpPr>
        <a:xfrm>
          <a:off x="0" y="0"/>
          <a:ext cx="0" cy="0"/>
          <a:chOff x="0" y="0"/>
          <a:chExt cx="0" cy="0"/>
        </a:xfrm>
      </p:grpSpPr>
      <p:sp>
        <p:nvSpPr>
          <p:cNvPr id="224" name="Google Shape;224;p29"/>
          <p:cNvSpPr/>
          <p:nvPr/>
        </p:nvSpPr>
        <p:spPr>
          <a:xfrm>
            <a:off x="634200" y="1176775"/>
            <a:ext cx="7879500" cy="36648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왜 파이썬 인가?</a:t>
            </a:r>
            <a:endParaRPr sz="2300" b="1" dirty="0">
              <a:solidFill>
                <a:srgbClr val="444444"/>
              </a:solidFill>
              <a:latin typeface="Malgun Gothic"/>
              <a:ea typeface="Malgun Gothic"/>
              <a:cs typeface="Malgun Gothic"/>
              <a:sym typeface="Malgun Gothic"/>
            </a:endParaRPr>
          </a:p>
          <a:p>
            <a:pPr marL="0" lvl="0" indent="0" algn="l" rtl="0">
              <a:lnSpc>
                <a:spcPct val="150000"/>
              </a:lnSpc>
              <a:spcBef>
                <a:spcPts val="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r>
              <a:rPr lang="ko-KR" b="1" dirty="0">
                <a:solidFill>
                  <a:srgbClr val="3F3F3F"/>
                </a:solidFill>
                <a:latin typeface="맑은 고딕" panose="020B0503020000020004" pitchFamily="50" charset="-127"/>
                <a:ea typeface="맑은 고딕" panose="020B0503020000020004" pitchFamily="50" charset="-127"/>
                <a:cs typeface="Roboto"/>
                <a:sym typeface="Roboto"/>
              </a:rPr>
              <a:t>장점 2. 사물인터넷 기회.</a:t>
            </a: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파이썬은 </a:t>
            </a:r>
            <a:r>
              <a:rPr lang="ko-KR" b="1" dirty="0">
                <a:solidFill>
                  <a:srgbClr val="3F3F3F"/>
                </a:solidFill>
                <a:latin typeface="맑은 고딕" panose="020B0503020000020004" pitchFamily="50" charset="-127"/>
                <a:ea typeface="맑은 고딕" panose="020B0503020000020004" pitchFamily="50" charset="-127"/>
                <a:cs typeface="Roboto"/>
                <a:sym typeface="Roboto"/>
              </a:rPr>
              <a:t>라즈베리파이</a:t>
            </a:r>
            <a:r>
              <a:rPr lang="ko-KR" dirty="0">
                <a:solidFill>
                  <a:srgbClr val="3F3F3F"/>
                </a:solidFill>
                <a:latin typeface="맑은 고딕" panose="020B0503020000020004" pitchFamily="50" charset="-127"/>
                <a:ea typeface="맑은 고딕" panose="020B0503020000020004" pitchFamily="50" charset="-127"/>
                <a:cs typeface="Roboto"/>
                <a:sym typeface="Roboto"/>
              </a:rPr>
              <a:t>가 기반으로 하고 있는 만큼 사물인터넷에서도 인기를 얻을 것이라고 카보넬은 말한다. 라즈베리파이의 설명서에서는 파이썬 언어를 “사용이 쉬운 (읽고 쓰기 쉬운) 환상적이고 강력한 프로그래밍 언어로, 라즈베리파이와 더불어 사용자의 프로젝트를 실제 세계와 연결해준다”고 이야기한다.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25" name="Google Shape;225;p29"/>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26" name="Google Shape;226;p29"/>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5</a:t>
            </a:fld>
            <a:endParaRPr/>
          </a:p>
        </p:txBody>
      </p:sp>
      <p:pic>
        <p:nvPicPr>
          <p:cNvPr id="227" name="Google Shape;227;p29"/>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28" name="Google Shape;228;p29"/>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
        <p:nvSpPr>
          <p:cNvPr id="229" name="Google Shape;229;p29"/>
          <p:cNvSpPr txBox="1"/>
          <p:nvPr/>
        </p:nvSpPr>
        <p:spPr>
          <a:xfrm>
            <a:off x="1351650" y="5949500"/>
            <a:ext cx="4442700" cy="33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ko-KR" sz="1000"/>
              <a:t>source: </a:t>
            </a:r>
            <a:r>
              <a:rPr lang="ko-KR" sz="1000" u="sng">
                <a:solidFill>
                  <a:schemeClr val="hlink"/>
                </a:solidFill>
                <a:hlinkClick r:id="rId5"/>
              </a:rPr>
              <a:t>http://www.itworld.co.kr/news/92103</a:t>
            </a:r>
            <a:r>
              <a:rPr lang="ko-KR" sz="1000"/>
              <a:t> </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3"/>
        <p:cNvGrpSpPr/>
        <p:nvPr/>
      </p:nvGrpSpPr>
      <p:grpSpPr>
        <a:xfrm>
          <a:off x="0" y="0"/>
          <a:ext cx="0" cy="0"/>
          <a:chOff x="0" y="0"/>
          <a:chExt cx="0" cy="0"/>
        </a:xfrm>
      </p:grpSpPr>
      <p:sp>
        <p:nvSpPr>
          <p:cNvPr id="234" name="Google Shape;234;p30"/>
          <p:cNvSpPr/>
          <p:nvPr/>
        </p:nvSpPr>
        <p:spPr>
          <a:xfrm>
            <a:off x="634200" y="1176775"/>
            <a:ext cx="7879500" cy="36648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왜 파이썬 인가?</a:t>
            </a:r>
            <a:endParaRPr sz="2300" b="1" dirty="0">
              <a:solidFill>
                <a:srgbClr val="444444"/>
              </a:solidFill>
              <a:latin typeface="Malgun Gothic"/>
              <a:ea typeface="Malgun Gothic"/>
              <a:cs typeface="Malgun Gothic"/>
              <a:sym typeface="Malgun Gothic"/>
            </a:endParaRPr>
          </a:p>
          <a:p>
            <a:pPr marL="0" lvl="0" indent="0" algn="l" rtl="0">
              <a:lnSpc>
                <a:spcPct val="150000"/>
              </a:lnSpc>
              <a:spcBef>
                <a:spcPts val="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r>
              <a:rPr lang="ko-KR" b="1" dirty="0">
                <a:solidFill>
                  <a:srgbClr val="3F3F3F"/>
                </a:solidFill>
                <a:latin typeface="맑은 고딕" panose="020B0503020000020004" pitchFamily="50" charset="-127"/>
                <a:ea typeface="맑은 고딕" panose="020B0503020000020004" pitchFamily="50" charset="-127"/>
                <a:cs typeface="Roboto"/>
                <a:sym typeface="Roboto"/>
              </a:rPr>
              <a:t>장점 3. 비동기식 코딩</a:t>
            </a: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디벨은 “파이썬은 쓰레딩 대신 단일 이벤트 루프를 사용해 소수 유닛에서 작업하는 비동기식 코드를 작성하는 데 뛰어나다”며, “이 코드는 혼란스러운 자원 경쟁이나 교착상태를 유발하지 않고도 작성과 유지보수를 수월하게 만들어준다고 말했다. “파이썬의 발생자는 이런 방식으로 많은 프로세싱 루프를 끼워 넣는 훌륭한 방식이다.”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35" name="Google Shape;235;p30"/>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36" name="Google Shape;236;p30"/>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6</a:t>
            </a:fld>
            <a:endParaRPr/>
          </a:p>
        </p:txBody>
      </p:sp>
      <p:pic>
        <p:nvPicPr>
          <p:cNvPr id="237" name="Google Shape;237;p30"/>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38" name="Google Shape;238;p30"/>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
        <p:nvSpPr>
          <p:cNvPr id="239" name="Google Shape;239;p30"/>
          <p:cNvSpPr txBox="1"/>
          <p:nvPr/>
        </p:nvSpPr>
        <p:spPr>
          <a:xfrm>
            <a:off x="1351650" y="5949500"/>
            <a:ext cx="4442700" cy="33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ko-KR" sz="1000"/>
              <a:t>source: </a:t>
            </a:r>
            <a:r>
              <a:rPr lang="ko-KR" sz="1000" u="sng">
                <a:solidFill>
                  <a:schemeClr val="hlink"/>
                </a:solidFill>
                <a:hlinkClick r:id="rId5"/>
              </a:rPr>
              <a:t>http://www.itworld.co.kr/news/92103</a:t>
            </a:r>
            <a:r>
              <a:rPr lang="ko-KR" sz="1000"/>
              <a:t> </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31"/>
          <p:cNvSpPr/>
          <p:nvPr/>
        </p:nvSpPr>
        <p:spPr>
          <a:xfrm>
            <a:off x="634200" y="1176775"/>
            <a:ext cx="7879500" cy="12279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파이썬 설치</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링크 </a:t>
            </a:r>
            <a:r>
              <a:rPr lang="ko-KR" u="sng" dirty="0">
                <a:solidFill>
                  <a:schemeClr val="hlink"/>
                </a:solidFill>
                <a:hlinkClick r:id="rId4"/>
              </a:rPr>
              <a:t>https://www.python.org/</a:t>
            </a:r>
            <a:r>
              <a:rPr lang="ko-KR" dirty="0">
                <a:solidFill>
                  <a:schemeClr val="dk1"/>
                </a:solidFill>
              </a:rPr>
              <a:t> 로 가서, Downloads 클릭하고, 파이썬 최신 버전(3.7.3)을 설치.</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45" name="Google Shape;245;p31"/>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46" name="Google Shape;246;p31"/>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7</a:t>
            </a:fld>
            <a:endParaRPr/>
          </a:p>
        </p:txBody>
      </p:sp>
      <p:pic>
        <p:nvPicPr>
          <p:cNvPr id="247" name="Google Shape;247;p31"/>
          <p:cNvPicPr preferRelativeResize="0"/>
          <p:nvPr/>
        </p:nvPicPr>
        <p:blipFill rotWithShape="1">
          <a:blip r:embed="rId5">
            <a:alphaModFix/>
          </a:blip>
          <a:srcRect/>
          <a:stretch/>
        </p:blipFill>
        <p:spPr>
          <a:xfrm>
            <a:off x="5380787" y="239139"/>
            <a:ext cx="937628" cy="937628"/>
          </a:xfrm>
          <a:prstGeom prst="rect">
            <a:avLst/>
          </a:prstGeom>
          <a:noFill/>
          <a:ln>
            <a:noFill/>
          </a:ln>
        </p:spPr>
      </p:pic>
      <p:sp>
        <p:nvSpPr>
          <p:cNvPr id="248" name="Google Shape;248;p31"/>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pic>
        <p:nvPicPr>
          <p:cNvPr id="249" name="Google Shape;249;p31"/>
          <p:cNvPicPr preferRelativeResize="0"/>
          <p:nvPr/>
        </p:nvPicPr>
        <p:blipFill>
          <a:blip r:embed="rId6">
            <a:alphaModFix/>
          </a:blip>
          <a:stretch>
            <a:fillRect/>
          </a:stretch>
        </p:blipFill>
        <p:spPr>
          <a:xfrm>
            <a:off x="634200" y="2574950"/>
            <a:ext cx="5465800" cy="35837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3"/>
        <p:cNvGrpSpPr/>
        <p:nvPr/>
      </p:nvGrpSpPr>
      <p:grpSpPr>
        <a:xfrm>
          <a:off x="0" y="0"/>
          <a:ext cx="0" cy="0"/>
          <a:chOff x="0" y="0"/>
          <a:chExt cx="0" cy="0"/>
        </a:xfrm>
      </p:grpSpPr>
      <p:sp>
        <p:nvSpPr>
          <p:cNvPr id="254" name="Google Shape;254;p32"/>
          <p:cNvSpPr/>
          <p:nvPr/>
        </p:nvSpPr>
        <p:spPr>
          <a:xfrm>
            <a:off x="634200" y="1176775"/>
            <a:ext cx="7904100" cy="46962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윈도우즈에 아나콘다, 텐서플로 설치하기</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Clr>
                <a:schemeClr val="dk1"/>
              </a:buClr>
              <a:buSzPts val="1100"/>
              <a:buFont typeface="Arial"/>
              <a:buNone/>
            </a:pPr>
            <a:r>
              <a:rPr lang="ko-KR" b="1" dirty="0">
                <a:solidFill>
                  <a:srgbClr val="3F3F3F"/>
                </a:solidFill>
                <a:latin typeface="맑은 고딕" panose="020B0503020000020004" pitchFamily="50" charset="-127"/>
                <a:ea typeface="맑은 고딕" panose="020B0503020000020004" pitchFamily="50" charset="-127"/>
                <a:cs typeface="Roboto"/>
                <a:sym typeface="Roboto"/>
              </a:rPr>
              <a:t>텐서플로(TensorFlow)에 필요한 것</a:t>
            </a:r>
            <a:endParaRPr b="1"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500"/>
              </a:spcBef>
              <a:spcAft>
                <a:spcPts val="0"/>
              </a:spcAft>
              <a:buClr>
                <a:srgbClr val="3F3F3F"/>
              </a:buClr>
              <a:buSzPts val="1400"/>
              <a:buFont typeface="Roboto"/>
              <a:buChar char="-"/>
            </a:pPr>
            <a:r>
              <a:rPr lang="ko-KR" dirty="0">
                <a:solidFill>
                  <a:srgbClr val="0000FF"/>
                </a:solidFill>
                <a:latin typeface="맑은 고딕" panose="020B0503020000020004" pitchFamily="50" charset="-127"/>
                <a:ea typeface="맑은 고딕" panose="020B0503020000020004" pitchFamily="50" charset="-127"/>
                <a:cs typeface="Roboto"/>
                <a:sym typeface="Roboto"/>
              </a:rPr>
              <a:t>파이썬(Python) </a:t>
            </a:r>
            <a:r>
              <a:rPr lang="ko-KR" dirty="0">
                <a:solidFill>
                  <a:srgbClr val="3F3F3F"/>
                </a:solidFill>
                <a:latin typeface="맑은 고딕" panose="020B0503020000020004" pitchFamily="50" charset="-127"/>
                <a:ea typeface="맑은 고딕" panose="020B0503020000020004" pitchFamily="50" charset="-127"/>
                <a:cs typeface="Roboto"/>
                <a:sym typeface="Roboto"/>
              </a:rPr>
              <a:t>- 개발 환경 (파이썬 공식 사이트에서 인스톨파일을 다운받아 설치)</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과학 계산을 위한 여러 </a:t>
            </a:r>
            <a:r>
              <a:rPr lang="ko-KR" dirty="0">
                <a:solidFill>
                  <a:srgbClr val="0000FF"/>
                </a:solidFill>
                <a:latin typeface="맑은 고딕" panose="020B0503020000020004" pitchFamily="50" charset="-127"/>
                <a:ea typeface="맑은 고딕" panose="020B0503020000020004" pitchFamily="50" charset="-127"/>
                <a:cs typeface="Roboto"/>
                <a:sym typeface="Roboto"/>
              </a:rPr>
              <a:t>파이썬 패키지</a:t>
            </a:r>
            <a:r>
              <a:rPr lang="ko-KR" dirty="0">
                <a:solidFill>
                  <a:srgbClr val="3F3F3F"/>
                </a:solidFill>
                <a:latin typeface="맑은 고딕" panose="020B0503020000020004" pitchFamily="50" charset="-127"/>
                <a:ea typeface="맑은 고딕" panose="020B0503020000020004" pitchFamily="50" charset="-127"/>
                <a:cs typeface="Roboto"/>
                <a:sym typeface="Roboto"/>
              </a:rPr>
              <a:t>를 따로 설치. </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대표적으로 </a:t>
            </a:r>
            <a:r>
              <a:rPr lang="ko-KR" b="1" dirty="0">
                <a:solidFill>
                  <a:srgbClr val="9900FF"/>
                </a:solidFill>
                <a:latin typeface="맑은 고딕" panose="020B0503020000020004" pitchFamily="50" charset="-127"/>
                <a:ea typeface="맑은 고딕" panose="020B0503020000020004" pitchFamily="50" charset="-127"/>
                <a:cs typeface="Roboto"/>
                <a:sym typeface="Roboto"/>
              </a:rPr>
              <a:t>pandas, </a:t>
            </a:r>
            <a:r>
              <a:rPr lang="en-US" altLang="ko-KR" b="1" dirty="0" smtClean="0">
                <a:solidFill>
                  <a:srgbClr val="9900FF"/>
                </a:solidFill>
                <a:latin typeface="맑은 고딕" panose="020B0503020000020004" pitchFamily="50" charset="-127"/>
                <a:ea typeface="맑은 고딕" panose="020B0503020000020004" pitchFamily="50" charset="-127"/>
                <a:cs typeface="Roboto"/>
                <a:sym typeface="Roboto"/>
              </a:rPr>
              <a:t>n</a:t>
            </a:r>
            <a:r>
              <a:rPr lang="ko-KR" b="1" dirty="0" smtClean="0">
                <a:solidFill>
                  <a:srgbClr val="9900FF"/>
                </a:solidFill>
                <a:latin typeface="맑은 고딕" panose="020B0503020000020004" pitchFamily="50" charset="-127"/>
                <a:ea typeface="맑은 고딕" panose="020B0503020000020004" pitchFamily="50" charset="-127"/>
                <a:cs typeface="Roboto"/>
                <a:sym typeface="Roboto"/>
              </a:rPr>
              <a:t>um</a:t>
            </a:r>
            <a:r>
              <a:rPr lang="en-US" altLang="ko-KR" b="1" dirty="0" smtClean="0">
                <a:solidFill>
                  <a:srgbClr val="9900FF"/>
                </a:solidFill>
                <a:latin typeface="맑은 고딕" panose="020B0503020000020004" pitchFamily="50" charset="-127"/>
                <a:ea typeface="맑은 고딕" panose="020B0503020000020004" pitchFamily="50" charset="-127"/>
                <a:cs typeface="Roboto"/>
                <a:sym typeface="Roboto"/>
              </a:rPr>
              <a:t>p</a:t>
            </a:r>
            <a:r>
              <a:rPr lang="ko-KR" b="1" dirty="0" smtClean="0">
                <a:solidFill>
                  <a:srgbClr val="9900FF"/>
                </a:solidFill>
                <a:latin typeface="맑은 고딕" panose="020B0503020000020004" pitchFamily="50" charset="-127"/>
                <a:ea typeface="맑은 고딕" panose="020B0503020000020004" pitchFamily="50" charset="-127"/>
                <a:cs typeface="Roboto"/>
                <a:sym typeface="Roboto"/>
              </a:rPr>
              <a:t>y</a:t>
            </a:r>
            <a:r>
              <a:rPr lang="ko-KR" b="1" dirty="0">
                <a:solidFill>
                  <a:srgbClr val="9900FF"/>
                </a:solidFill>
                <a:latin typeface="맑은 고딕" panose="020B0503020000020004" pitchFamily="50" charset="-127"/>
                <a:ea typeface="맑은 고딕" panose="020B0503020000020004" pitchFamily="50" charset="-127"/>
                <a:cs typeface="Roboto"/>
                <a:sym typeface="Roboto"/>
              </a:rPr>
              <a:t>, scikit-learn </a:t>
            </a:r>
            <a:r>
              <a:rPr lang="ko-KR" dirty="0">
                <a:solidFill>
                  <a:srgbClr val="3F3F3F"/>
                </a:solidFill>
                <a:latin typeface="맑은 고딕" panose="020B0503020000020004" pitchFamily="50" charset="-127"/>
                <a:ea typeface="맑은 고딕" panose="020B0503020000020004" pitchFamily="50" charset="-127"/>
                <a:cs typeface="Roboto"/>
                <a:sym typeface="Roboto"/>
              </a:rPr>
              <a:t>등</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이런 패키지들은 </a:t>
            </a:r>
            <a:r>
              <a:rPr lang="ko-KR" dirty="0">
                <a:solidFill>
                  <a:srgbClr val="FF0000"/>
                </a:solidFill>
                <a:latin typeface="맑은 고딕" panose="020B0503020000020004" pitchFamily="50" charset="-127"/>
                <a:ea typeface="맑은 고딕" panose="020B0503020000020004" pitchFamily="50" charset="-127"/>
                <a:cs typeface="Roboto"/>
                <a:sym typeface="Roboto"/>
              </a:rPr>
              <a:t>설치할 때 잘 안 돌아가는 어려움</a:t>
            </a:r>
            <a:endParaRPr dirty="0">
              <a:solidFill>
                <a:srgbClr val="FF0000"/>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운영체제 환경에 맞게 </a:t>
            </a:r>
            <a:r>
              <a:rPr lang="ko-KR" b="1" dirty="0">
                <a:solidFill>
                  <a:srgbClr val="B45F06"/>
                </a:solidFill>
                <a:latin typeface="맑은 고딕" panose="020B0503020000020004" pitchFamily="50" charset="-127"/>
                <a:ea typeface="맑은 고딕" panose="020B0503020000020004" pitchFamily="50" charset="-127"/>
                <a:cs typeface="Roboto"/>
                <a:sym typeface="Roboto"/>
              </a:rPr>
              <a:t>패키지들을 미리 준비해 놓은 배포판</a:t>
            </a:r>
            <a:r>
              <a:rPr lang="ko-KR" dirty="0">
                <a:solidFill>
                  <a:srgbClr val="3F3F3F"/>
                </a:solidFill>
                <a:latin typeface="맑은 고딕" panose="020B0503020000020004" pitchFamily="50" charset="-127"/>
                <a:ea typeface="맑은 고딕" panose="020B0503020000020004" pitchFamily="50" charset="-127"/>
                <a:cs typeface="Roboto"/>
                <a:sym typeface="Roboto"/>
              </a:rPr>
              <a:t>을 더 선호함</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55" name="Google Shape;255;p32"/>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56" name="Google Shape;256;p32"/>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8</a:t>
            </a:fld>
            <a:endParaRPr/>
          </a:p>
        </p:txBody>
      </p:sp>
      <p:pic>
        <p:nvPicPr>
          <p:cNvPr id="257" name="Google Shape;257;p32"/>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58" name="Google Shape;258;p32"/>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2"/>
        <p:cNvGrpSpPr/>
        <p:nvPr/>
      </p:nvGrpSpPr>
      <p:grpSpPr>
        <a:xfrm>
          <a:off x="0" y="0"/>
          <a:ext cx="0" cy="0"/>
          <a:chOff x="0" y="0"/>
          <a:chExt cx="0" cy="0"/>
        </a:xfrm>
      </p:grpSpPr>
      <p:sp>
        <p:nvSpPr>
          <p:cNvPr id="263" name="Google Shape;263;p33"/>
          <p:cNvSpPr/>
          <p:nvPr/>
        </p:nvSpPr>
        <p:spPr>
          <a:xfrm>
            <a:off x="634200" y="1176775"/>
            <a:ext cx="7904100" cy="4696200"/>
          </a:xfrm>
          <a:prstGeom prst="rect">
            <a:avLst/>
          </a:prstGeom>
          <a:noFill/>
          <a:ln>
            <a:noFill/>
          </a:ln>
        </p:spPr>
        <p:txBody>
          <a:bodyPr spcFirstLastPara="1" wrap="square" lIns="91425" tIns="45700" rIns="91425" bIns="45700" anchor="t" anchorCtr="0">
            <a:noAutofit/>
          </a:bodyPr>
          <a:lstStyle/>
          <a:p>
            <a:pPr marL="0" lvl="0" indent="0" algn="l" rtl="0">
              <a:lnSpc>
                <a:spcPct val="114000"/>
              </a:lnSpc>
              <a:spcBef>
                <a:spcPts val="1000"/>
              </a:spcBef>
              <a:spcAft>
                <a:spcPts val="0"/>
              </a:spcAft>
              <a:buSzPts val="1100"/>
              <a:buNone/>
            </a:pPr>
            <a:r>
              <a:rPr lang="ko-KR" sz="1800" b="1" dirty="0">
                <a:solidFill>
                  <a:srgbClr val="212121"/>
                </a:solidFill>
                <a:latin typeface="맑은 고딕" panose="020B0503020000020004" pitchFamily="50" charset="-127"/>
                <a:ea typeface="맑은 고딕" panose="020B0503020000020004" pitchFamily="50" charset="-127"/>
                <a:cs typeface="Roboto"/>
                <a:sym typeface="Roboto"/>
              </a:rPr>
              <a:t>윈도우즈에 아나콘다, 텐서플로 설치하기</a:t>
            </a:r>
            <a:endParaRPr sz="2300" b="1" dirty="0">
              <a:solidFill>
                <a:srgbClr val="444444"/>
              </a:solidFill>
              <a:latin typeface="Malgun Gothic"/>
              <a:ea typeface="Malgun Gothic"/>
              <a:cs typeface="Malgun Gothic"/>
              <a:sym typeface="Malgun Gothic"/>
            </a:endParaRPr>
          </a:p>
          <a:p>
            <a:pPr marL="0" lvl="0" indent="0" algn="l" rtl="0">
              <a:lnSpc>
                <a:spcPct val="115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None/>
            </a:pPr>
            <a:r>
              <a:rPr lang="ko-KR" b="1" u="sng" dirty="0">
                <a:solidFill>
                  <a:srgbClr val="3F3F3F"/>
                </a:solidFill>
                <a:latin typeface="맑은 고딕" panose="020B0503020000020004" pitchFamily="50" charset="-127"/>
                <a:ea typeface="맑은 고딕" panose="020B0503020000020004" pitchFamily="50" charset="-127"/>
                <a:cs typeface="Roboto"/>
                <a:sym typeface="Roboto"/>
              </a:rPr>
              <a:t>아나콘다(Anaconda)</a:t>
            </a:r>
            <a:endParaRPr b="1" u="sng"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50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텐서플로 뿐만 아니라 머신러닝과 딥러닝을 위한 파이썬 언어 필요한 여러가지 도구를 손쉽게 한 번에 설치</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457200" lvl="0" indent="-317500" algn="l" rtl="0">
              <a:lnSpc>
                <a:spcPct val="150000"/>
              </a:lnSpc>
              <a:spcBef>
                <a:spcPts val="0"/>
              </a:spcBef>
              <a:spcAft>
                <a:spcPts val="0"/>
              </a:spcAft>
              <a:buClr>
                <a:srgbClr val="3F3F3F"/>
              </a:buClr>
              <a:buSzPts val="1400"/>
              <a:buFont typeface="Roboto"/>
              <a:buChar char="-"/>
            </a:pPr>
            <a:r>
              <a:rPr lang="ko-KR" dirty="0">
                <a:solidFill>
                  <a:srgbClr val="3F3F3F"/>
                </a:solidFill>
                <a:latin typeface="맑은 고딕" panose="020B0503020000020004" pitchFamily="50" charset="-127"/>
                <a:ea typeface="맑은 고딕" panose="020B0503020000020004" pitchFamily="50" charset="-127"/>
                <a:cs typeface="Roboto"/>
                <a:sym typeface="Roboto"/>
              </a:rPr>
              <a:t>과학 계산용이거나 범용적으로 가장 인기있는 파이썬 배포판은 입니다.</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None/>
            </a:pPr>
            <a:r>
              <a:rPr lang="ko-KR" b="1" u="sng" dirty="0">
                <a:solidFill>
                  <a:srgbClr val="3F3F3F"/>
                </a:solidFill>
                <a:latin typeface="맑은 고딕" panose="020B0503020000020004" pitchFamily="50" charset="-127"/>
                <a:ea typeface="맑은 고딕" panose="020B0503020000020004" pitchFamily="50" charset="-127"/>
                <a:cs typeface="Roboto"/>
                <a:sym typeface="Roboto"/>
              </a:rPr>
              <a:t>주피터 노트북(Jupyter Notebook)</a:t>
            </a:r>
            <a:r>
              <a:rPr lang="ko-KR" dirty="0">
                <a:solidFill>
                  <a:srgbClr val="3F3F3F"/>
                </a:solidFill>
                <a:latin typeface="맑은 고딕" panose="020B0503020000020004" pitchFamily="50" charset="-127"/>
                <a:ea typeface="맑은 고딕" panose="020B0503020000020004" pitchFamily="50" charset="-127"/>
                <a:cs typeface="Roboto"/>
                <a:sym typeface="Roboto"/>
              </a:rPr>
              <a:t>을 실행</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Clr>
                <a:schemeClr val="dk1"/>
              </a:buClr>
              <a:buSzPts val="1100"/>
              <a:buFont typeface="Arial"/>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50000"/>
              </a:lnSpc>
              <a:spcBef>
                <a:spcPts val="500"/>
              </a:spcBef>
              <a:spcAft>
                <a:spcPts val="0"/>
              </a:spcAft>
              <a:buClr>
                <a:schemeClr val="dk1"/>
              </a:buClr>
              <a:buSzPts val="1100"/>
              <a:buFont typeface="Arial"/>
              <a:buNone/>
            </a:pPr>
            <a:r>
              <a:rPr lang="ko-KR" dirty="0">
                <a:solidFill>
                  <a:srgbClr val="3F3F3F"/>
                </a:solidFill>
                <a:latin typeface="맑은 고딕" panose="020B0503020000020004" pitchFamily="50" charset="-127"/>
                <a:ea typeface="맑은 고딕" panose="020B0503020000020004" pitchFamily="50" charset="-127"/>
                <a:cs typeface="Roboto"/>
                <a:sym typeface="Roboto"/>
              </a:rPr>
              <a:t>기타 - 캐노피(Canopy)및 액티브파이썬(ActivePython) 등</a:t>
            </a: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a:p>
            <a:pPr marL="0" lvl="0" indent="0" algn="l" rtl="0">
              <a:lnSpc>
                <a:spcPct val="115000"/>
              </a:lnSpc>
              <a:spcBef>
                <a:spcPts val="500"/>
              </a:spcBef>
              <a:spcAft>
                <a:spcPts val="500"/>
              </a:spcAft>
              <a:buNone/>
            </a:pPr>
            <a:endParaRPr dirty="0">
              <a:solidFill>
                <a:srgbClr val="3F3F3F"/>
              </a:solidFill>
              <a:latin typeface="맑은 고딕" panose="020B0503020000020004" pitchFamily="50" charset="-127"/>
              <a:ea typeface="맑은 고딕" panose="020B0503020000020004" pitchFamily="50" charset="-127"/>
              <a:cs typeface="Roboto"/>
              <a:sym typeface="Roboto"/>
            </a:endParaRPr>
          </a:p>
        </p:txBody>
      </p:sp>
      <p:sp>
        <p:nvSpPr>
          <p:cNvPr id="264" name="Google Shape;264;p33"/>
          <p:cNvSpPr/>
          <p:nvPr/>
        </p:nvSpPr>
        <p:spPr>
          <a:xfrm>
            <a:off x="6402225" y="333525"/>
            <a:ext cx="2355900" cy="642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r>
              <a:rPr lang="ko-KR" sz="1800" b="1">
                <a:solidFill>
                  <a:schemeClr val="lt1"/>
                </a:solidFill>
              </a:rPr>
              <a:t>구글 텐서플로우 인스톨하기</a:t>
            </a:r>
            <a:endParaRPr sz="1800" b="1">
              <a:solidFill>
                <a:schemeClr val="lt1"/>
              </a:solidFill>
            </a:endParaRPr>
          </a:p>
        </p:txBody>
      </p:sp>
      <p:sp>
        <p:nvSpPr>
          <p:cNvPr id="265" name="Google Shape;265;p33"/>
          <p:cNvSpPr txBox="1">
            <a:spLocks noGrp="1"/>
          </p:cNvSpPr>
          <p:nvPr>
            <p:ph type="sldNum" idx="12"/>
          </p:nvPr>
        </p:nvSpPr>
        <p:spPr>
          <a:xfrm>
            <a:off x="7471317" y="6423258"/>
            <a:ext cx="1504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tLang="ko-KR"/>
              <a:t>9</a:t>
            </a:fld>
            <a:endParaRPr/>
          </a:p>
        </p:txBody>
      </p:sp>
      <p:pic>
        <p:nvPicPr>
          <p:cNvPr id="266" name="Google Shape;266;p33"/>
          <p:cNvPicPr preferRelativeResize="0"/>
          <p:nvPr/>
        </p:nvPicPr>
        <p:blipFill rotWithShape="1">
          <a:blip r:embed="rId4">
            <a:alphaModFix/>
          </a:blip>
          <a:srcRect/>
          <a:stretch/>
        </p:blipFill>
        <p:spPr>
          <a:xfrm>
            <a:off x="5380787" y="239139"/>
            <a:ext cx="937628" cy="937628"/>
          </a:xfrm>
          <a:prstGeom prst="rect">
            <a:avLst/>
          </a:prstGeom>
          <a:noFill/>
          <a:ln>
            <a:noFill/>
          </a:ln>
        </p:spPr>
      </p:pic>
      <p:sp>
        <p:nvSpPr>
          <p:cNvPr id="267" name="Google Shape;267;p33"/>
          <p:cNvSpPr/>
          <p:nvPr/>
        </p:nvSpPr>
        <p:spPr>
          <a:xfrm>
            <a:off x="5538566" y="422028"/>
            <a:ext cx="6546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ko-KR" sz="3000" b="1">
                <a:solidFill>
                  <a:schemeClr val="lt1"/>
                </a:solidFill>
                <a:latin typeface="Arial"/>
                <a:ea typeface="Arial"/>
                <a:cs typeface="Arial"/>
                <a:sym typeface="Arial"/>
              </a:rPr>
              <a:t>0</a:t>
            </a:r>
            <a:r>
              <a:rPr lang="ko-KR" sz="3000" b="1">
                <a:solidFill>
                  <a:schemeClr val="lt1"/>
                </a:solidFill>
              </a:rPr>
              <a:t>1</a:t>
            </a:r>
            <a:endParaRPr sz="3000" b="1">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테마">
  <a:themeElements>
    <a:clrScheme name="Office 테마">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테마">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1231</Words>
  <Application>Microsoft Office PowerPoint</Application>
  <PresentationFormat>On-screen Show (4:3)</PresentationFormat>
  <Paragraphs>271</Paragraphs>
  <Slides>31</Slides>
  <Notes>31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31</vt:i4>
      </vt:variant>
    </vt:vector>
  </HeadingPairs>
  <TitlesOfParts>
    <vt:vector size="42" baseType="lpstr">
      <vt:lpstr>맑은 고딕</vt:lpstr>
      <vt:lpstr>Courier New</vt:lpstr>
      <vt:lpstr>Calibri</vt:lpstr>
      <vt:lpstr>Arial</vt:lpstr>
      <vt:lpstr>맑은 고딕</vt:lpstr>
      <vt:lpstr>Nanum Gothic</vt:lpstr>
      <vt:lpstr>Comfortaa</vt:lpstr>
      <vt:lpstr>Consolas</vt:lpstr>
      <vt:lpstr>Roboto</vt:lpstr>
      <vt:lpstr>Office 테마</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Yang Kyu Yoo</cp:lastModifiedBy>
  <cp:revision>2</cp:revision>
  <dcterms:modified xsi:type="dcterms:W3CDTF">2019-07-10T02:45:49Z</dcterms:modified>
</cp:coreProperties>
</file>